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1"/>
    <p:sldMasterId id="2147483975" r:id="rId2"/>
  </p:sldMasterIdLst>
  <p:notesMasterIdLst>
    <p:notesMasterId r:id="rId26"/>
  </p:notesMasterIdLst>
  <p:handoutMasterIdLst>
    <p:handoutMasterId r:id="rId27"/>
  </p:handoutMasterIdLst>
  <p:sldIdLst>
    <p:sldId id="282" r:id="rId3"/>
    <p:sldId id="321" r:id="rId4"/>
    <p:sldId id="276" r:id="rId5"/>
    <p:sldId id="275" r:id="rId6"/>
    <p:sldId id="293" r:id="rId7"/>
    <p:sldId id="281" r:id="rId8"/>
    <p:sldId id="325" r:id="rId9"/>
    <p:sldId id="326" r:id="rId10"/>
    <p:sldId id="327" r:id="rId11"/>
    <p:sldId id="299" r:id="rId12"/>
    <p:sldId id="324" r:id="rId13"/>
    <p:sldId id="260" r:id="rId14"/>
    <p:sldId id="314" r:id="rId15"/>
    <p:sldId id="265" r:id="rId16"/>
    <p:sldId id="316" r:id="rId17"/>
    <p:sldId id="266" r:id="rId18"/>
    <p:sldId id="318" r:id="rId19"/>
    <p:sldId id="289" r:id="rId20"/>
    <p:sldId id="283" r:id="rId21"/>
    <p:sldId id="284" r:id="rId22"/>
    <p:sldId id="298" r:id="rId23"/>
    <p:sldId id="285" r:id="rId24"/>
    <p:sldId id="329" r:id="rId25"/>
  </p:sldIdLst>
  <p:sldSz cx="9144000" cy="6858000" type="screen4x3"/>
  <p:notesSz cx="6797675" cy="9928225"/>
  <p:defaultTextStyle>
    <a:defPPr>
      <a:defRPr lang="en-US"/>
    </a:defPPr>
    <a:lvl1pPr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kern="1200">
        <a:solidFill>
          <a:schemeClr val="tx1"/>
        </a:solidFill>
        <a:latin typeface="Times New Roman" panose="02020603050405020304" pitchFamily="18" charset="0"/>
        <a:ea typeface="+mn-ea"/>
        <a:cs typeface="+mn-cs"/>
      </a:defRPr>
    </a:lvl5pPr>
    <a:lvl6pPr marL="2286000" algn="l" defTabSz="914400" rtl="0" eaLnBrk="1" latinLnBrk="0" hangingPunct="1">
      <a:defRPr sz="3600" kern="1200">
        <a:solidFill>
          <a:schemeClr val="tx1"/>
        </a:solidFill>
        <a:latin typeface="Times New Roman" panose="02020603050405020304" pitchFamily="18" charset="0"/>
        <a:ea typeface="+mn-ea"/>
        <a:cs typeface="+mn-cs"/>
      </a:defRPr>
    </a:lvl6pPr>
    <a:lvl7pPr marL="2743200" algn="l" defTabSz="914400" rtl="0" eaLnBrk="1" latinLnBrk="0" hangingPunct="1">
      <a:defRPr sz="3600" kern="1200">
        <a:solidFill>
          <a:schemeClr val="tx1"/>
        </a:solidFill>
        <a:latin typeface="Times New Roman" panose="02020603050405020304" pitchFamily="18" charset="0"/>
        <a:ea typeface="+mn-ea"/>
        <a:cs typeface="+mn-cs"/>
      </a:defRPr>
    </a:lvl7pPr>
    <a:lvl8pPr marL="3200400" algn="l" defTabSz="914400" rtl="0" eaLnBrk="1" latinLnBrk="0" hangingPunct="1">
      <a:defRPr sz="3600" kern="1200">
        <a:solidFill>
          <a:schemeClr val="tx1"/>
        </a:solidFill>
        <a:latin typeface="Times New Roman" panose="02020603050405020304" pitchFamily="18" charset="0"/>
        <a:ea typeface="+mn-ea"/>
        <a:cs typeface="+mn-cs"/>
      </a:defRPr>
    </a:lvl8pPr>
    <a:lvl9pPr marL="3657600" algn="l" defTabSz="914400" rtl="0" eaLnBrk="1" latinLnBrk="0" hangingPunct="1">
      <a:defRPr sz="36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3" autoAdjust="0"/>
    <p:restoredTop sz="77742" autoAdjust="0"/>
  </p:normalViewPr>
  <p:slideViewPr>
    <p:cSldViewPr snapToGrid="0">
      <p:cViewPr varScale="1">
        <p:scale>
          <a:sx n="89" d="100"/>
          <a:sy n="89" d="100"/>
        </p:scale>
        <p:origin x="19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9" d="100"/>
          <a:sy n="39" d="100"/>
        </p:scale>
        <p:origin x="-1566" y="-108"/>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F398C1A-C51C-0B9E-1CFB-A38A29EF3D51}"/>
              </a:ext>
            </a:extLst>
          </p:cNvPr>
          <p:cNvSpPr>
            <a:spLocks noGrp="1" noChangeArrowheads="1"/>
          </p:cNvSpPr>
          <p:nvPr>
            <p:ph type="hdr" sz="quarter"/>
          </p:nvPr>
        </p:nvSpPr>
        <p:spPr bwMode="auto">
          <a:xfrm>
            <a:off x="0" y="0"/>
            <a:ext cx="2946351" cy="4961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13315" name="Rectangle 3">
            <a:extLst>
              <a:ext uri="{FF2B5EF4-FFF2-40B4-BE49-F238E27FC236}">
                <a16:creationId xmlns:a16="http://schemas.microsoft.com/office/drawing/2014/main" id="{B7FC7C36-27CC-4B77-9F77-0FAE8D7122BD}"/>
              </a:ext>
            </a:extLst>
          </p:cNvPr>
          <p:cNvSpPr>
            <a:spLocks noGrp="1" noChangeArrowheads="1"/>
          </p:cNvSpPr>
          <p:nvPr>
            <p:ph type="dt" sz="quarter" idx="1"/>
          </p:nvPr>
        </p:nvSpPr>
        <p:spPr bwMode="auto">
          <a:xfrm>
            <a:off x="3851325" y="0"/>
            <a:ext cx="2946351" cy="4961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13316" name="Rectangle 4">
            <a:extLst>
              <a:ext uri="{FF2B5EF4-FFF2-40B4-BE49-F238E27FC236}">
                <a16:creationId xmlns:a16="http://schemas.microsoft.com/office/drawing/2014/main" id="{5F790FD3-D092-42DA-0EB2-31EC52F7BC4F}"/>
              </a:ext>
            </a:extLst>
          </p:cNvPr>
          <p:cNvSpPr>
            <a:spLocks noGrp="1" noChangeArrowheads="1"/>
          </p:cNvSpPr>
          <p:nvPr>
            <p:ph type="ftr" sz="quarter" idx="2"/>
          </p:nvPr>
        </p:nvSpPr>
        <p:spPr bwMode="auto">
          <a:xfrm>
            <a:off x="0" y="9432051"/>
            <a:ext cx="2946351" cy="4961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13317" name="Rectangle 5">
            <a:extLst>
              <a:ext uri="{FF2B5EF4-FFF2-40B4-BE49-F238E27FC236}">
                <a16:creationId xmlns:a16="http://schemas.microsoft.com/office/drawing/2014/main" id="{ADD61132-1D40-DE73-EC84-9D72B013CCA9}"/>
              </a:ext>
            </a:extLst>
          </p:cNvPr>
          <p:cNvSpPr>
            <a:spLocks noGrp="1" noChangeArrowheads="1"/>
          </p:cNvSpPr>
          <p:nvPr>
            <p:ph type="sldNum" sz="quarter" idx="3"/>
          </p:nvPr>
        </p:nvSpPr>
        <p:spPr bwMode="auto">
          <a:xfrm>
            <a:off x="3851325" y="9432051"/>
            <a:ext cx="2946351" cy="4961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DAB29F9-2404-424A-B09A-818F142FB85C}"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CEA4402-E55C-92A7-922F-114DADE2AC6F}"/>
              </a:ext>
            </a:extLst>
          </p:cNvPr>
          <p:cNvSpPr>
            <a:spLocks noGrp="1" noChangeArrowheads="1"/>
          </p:cNvSpPr>
          <p:nvPr>
            <p:ph type="hdr" sz="quarter"/>
          </p:nvPr>
        </p:nvSpPr>
        <p:spPr bwMode="auto">
          <a:xfrm>
            <a:off x="0" y="0"/>
            <a:ext cx="2946351" cy="4961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GB"/>
          </a:p>
        </p:txBody>
      </p:sp>
      <p:sp>
        <p:nvSpPr>
          <p:cNvPr id="47107" name="Rectangle 3">
            <a:extLst>
              <a:ext uri="{FF2B5EF4-FFF2-40B4-BE49-F238E27FC236}">
                <a16:creationId xmlns:a16="http://schemas.microsoft.com/office/drawing/2014/main" id="{99898237-2237-B4DB-C9E3-39753B460C2E}"/>
              </a:ext>
            </a:extLst>
          </p:cNvPr>
          <p:cNvSpPr>
            <a:spLocks noGrp="1" noChangeArrowheads="1"/>
          </p:cNvSpPr>
          <p:nvPr>
            <p:ph type="dt" idx="1"/>
          </p:nvPr>
        </p:nvSpPr>
        <p:spPr bwMode="auto">
          <a:xfrm>
            <a:off x="3851325" y="0"/>
            <a:ext cx="2946351" cy="49617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GB"/>
          </a:p>
        </p:txBody>
      </p:sp>
      <p:sp>
        <p:nvSpPr>
          <p:cNvPr id="2052" name="Rectangle 4">
            <a:extLst>
              <a:ext uri="{FF2B5EF4-FFF2-40B4-BE49-F238E27FC236}">
                <a16:creationId xmlns:a16="http://schemas.microsoft.com/office/drawing/2014/main" id="{418E9683-696B-729B-894A-149FF4C5DC18}"/>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a:extLst>
              <a:ext uri="{FF2B5EF4-FFF2-40B4-BE49-F238E27FC236}">
                <a16:creationId xmlns:a16="http://schemas.microsoft.com/office/drawing/2014/main" id="{30B27983-60BC-94F1-DDE6-9F05E73BCE2E}"/>
              </a:ext>
            </a:extLst>
          </p:cNvPr>
          <p:cNvSpPr>
            <a:spLocks noGrp="1" noChangeArrowheads="1"/>
          </p:cNvSpPr>
          <p:nvPr>
            <p:ph type="body" sz="quarter" idx="3"/>
          </p:nvPr>
        </p:nvSpPr>
        <p:spPr bwMode="auto">
          <a:xfrm>
            <a:off x="906570" y="4716027"/>
            <a:ext cx="4984536" cy="44671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7110" name="Rectangle 6">
            <a:extLst>
              <a:ext uri="{FF2B5EF4-FFF2-40B4-BE49-F238E27FC236}">
                <a16:creationId xmlns:a16="http://schemas.microsoft.com/office/drawing/2014/main" id="{EF7584B9-9584-1533-D6A7-193960B8B59A}"/>
              </a:ext>
            </a:extLst>
          </p:cNvPr>
          <p:cNvSpPr>
            <a:spLocks noGrp="1" noChangeArrowheads="1"/>
          </p:cNvSpPr>
          <p:nvPr>
            <p:ph type="ftr" sz="quarter" idx="4"/>
          </p:nvPr>
        </p:nvSpPr>
        <p:spPr bwMode="auto">
          <a:xfrm>
            <a:off x="0" y="9432051"/>
            <a:ext cx="2946351" cy="4961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GB"/>
          </a:p>
        </p:txBody>
      </p:sp>
      <p:sp>
        <p:nvSpPr>
          <p:cNvPr id="47111" name="Rectangle 7">
            <a:extLst>
              <a:ext uri="{FF2B5EF4-FFF2-40B4-BE49-F238E27FC236}">
                <a16:creationId xmlns:a16="http://schemas.microsoft.com/office/drawing/2014/main" id="{0137129C-6CB9-5F46-52C4-A07342085FD8}"/>
              </a:ext>
            </a:extLst>
          </p:cNvPr>
          <p:cNvSpPr>
            <a:spLocks noGrp="1" noChangeArrowheads="1"/>
          </p:cNvSpPr>
          <p:nvPr>
            <p:ph type="sldNum" sz="quarter" idx="5"/>
          </p:nvPr>
        </p:nvSpPr>
        <p:spPr bwMode="auto">
          <a:xfrm>
            <a:off x="3851325" y="9432051"/>
            <a:ext cx="2946351" cy="49617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27E3D8A-2FDC-2343-A6FE-91C529B711D9}"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0BC2A37D-FAF8-F06A-DCD3-719BC419C6E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F363A5-1B5D-BA4F-8CF8-78F68B2DB291}" type="slidenum">
              <a:rPr lang="en-GB" altLang="en-US"/>
              <a:pPr>
                <a:spcBef>
                  <a:spcPct val="0"/>
                </a:spcBef>
              </a:pPr>
              <a:t>1</a:t>
            </a:fld>
            <a:endParaRPr lang="en-GB" altLang="en-US"/>
          </a:p>
        </p:txBody>
      </p:sp>
      <p:sp>
        <p:nvSpPr>
          <p:cNvPr id="5123" name="Rectangle 2">
            <a:extLst>
              <a:ext uri="{FF2B5EF4-FFF2-40B4-BE49-F238E27FC236}">
                <a16:creationId xmlns:a16="http://schemas.microsoft.com/office/drawing/2014/main" id="{E301D2CB-8B0D-EBAF-62CD-9C9D97F0C1A9}"/>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230A31D-6ABD-DA92-2AE3-49A8BB0D0D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DBCFEF3-13B2-83E6-76A6-EEC25313731D}"/>
              </a:ext>
            </a:extLst>
          </p:cNvPr>
          <p:cNvSpPr>
            <a:spLocks noGrp="1" noRot="1" noChangeAspect="1" noTextEdit="1"/>
          </p:cNvSpPr>
          <p:nvPr>
            <p:ph type="sldImg"/>
          </p:nvPr>
        </p:nvSpPr>
        <p:spPr>
          <a:ln/>
        </p:spPr>
      </p:sp>
      <p:sp>
        <p:nvSpPr>
          <p:cNvPr id="21507" name="Notes Placeholder 2">
            <a:extLst>
              <a:ext uri="{FF2B5EF4-FFF2-40B4-BE49-F238E27FC236}">
                <a16:creationId xmlns:a16="http://schemas.microsoft.com/office/drawing/2014/main" id="{797FE156-E410-6EDB-89C2-90A8C85C50E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GB" altLang="en-US"/>
          </a:p>
          <a:p>
            <a:r>
              <a:rPr lang="en-US" altLang="en-US">
                <a:solidFill>
                  <a:srgbClr val="FF0000"/>
                </a:solidFill>
              </a:rPr>
              <a:t> </a:t>
            </a:r>
          </a:p>
        </p:txBody>
      </p:sp>
      <p:sp>
        <p:nvSpPr>
          <p:cNvPr id="21508" name="Slide Number Placeholder 3">
            <a:extLst>
              <a:ext uri="{FF2B5EF4-FFF2-40B4-BE49-F238E27FC236}">
                <a16:creationId xmlns:a16="http://schemas.microsoft.com/office/drawing/2014/main" id="{C562EF90-75F1-8613-3554-AACDEFEE7E7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B31D34-92FD-7B41-8CA6-77BADC6D95DC}" type="slidenum">
              <a:rPr lang="en-GB" altLang="en-US"/>
              <a:pPr>
                <a:spcBef>
                  <a:spcPct val="0"/>
                </a:spcBef>
              </a:pPr>
              <a:t>13</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BEF60719-1635-A171-574F-FD2ADF62FE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DFDB0D6-F406-9241-87E0-E66ACA8263ED}" type="slidenum">
              <a:rPr lang="en-GB" altLang="en-US"/>
              <a:pPr>
                <a:spcBef>
                  <a:spcPct val="0"/>
                </a:spcBef>
              </a:pPr>
              <a:t>14</a:t>
            </a:fld>
            <a:endParaRPr lang="en-GB" altLang="en-US"/>
          </a:p>
        </p:txBody>
      </p:sp>
      <p:sp>
        <p:nvSpPr>
          <p:cNvPr id="23555" name="Rectangle 1026">
            <a:extLst>
              <a:ext uri="{FF2B5EF4-FFF2-40B4-BE49-F238E27FC236}">
                <a16:creationId xmlns:a16="http://schemas.microsoft.com/office/drawing/2014/main" id="{F7B5CF17-1C4F-43FD-2BD9-7C51EAC81C3F}"/>
              </a:ext>
            </a:extLst>
          </p:cNvPr>
          <p:cNvSpPr>
            <a:spLocks noGrp="1" noRot="1" noChangeAspect="1" noChangeArrowheads="1" noTextEdit="1"/>
          </p:cNvSpPr>
          <p:nvPr>
            <p:ph type="sldImg"/>
          </p:nvPr>
        </p:nvSpPr>
        <p:spPr>
          <a:ln/>
        </p:spPr>
      </p:sp>
      <p:sp>
        <p:nvSpPr>
          <p:cNvPr id="23556" name="Rectangle 1027">
            <a:extLst>
              <a:ext uri="{FF2B5EF4-FFF2-40B4-BE49-F238E27FC236}">
                <a16:creationId xmlns:a16="http://schemas.microsoft.com/office/drawing/2014/main" id="{A692AB22-949D-4370-83D8-F796929017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GB" altLang="en-US" b="1"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8D615E4-282E-B591-D724-A88759A1B44C}"/>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id="{6347301E-4829-2C31-2481-F81984EEAA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GB" altLang="en-US" dirty="0"/>
          </a:p>
          <a:p>
            <a:r>
              <a:rPr lang="en-US" altLang="en-US" dirty="0">
                <a:solidFill>
                  <a:srgbClr val="FF0000"/>
                </a:solidFill>
              </a:rPr>
              <a:t> </a:t>
            </a:r>
          </a:p>
        </p:txBody>
      </p:sp>
      <p:sp>
        <p:nvSpPr>
          <p:cNvPr id="25604" name="Slide Number Placeholder 3">
            <a:extLst>
              <a:ext uri="{FF2B5EF4-FFF2-40B4-BE49-F238E27FC236}">
                <a16:creationId xmlns:a16="http://schemas.microsoft.com/office/drawing/2014/main" id="{8FF5DAC2-8BD8-D7E1-E50F-0A5D6C840E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2016E64-DAEC-ED46-9C76-088BE5C216D4}" type="slidenum">
              <a:rPr lang="en-GB" altLang="en-US"/>
              <a:pPr>
                <a:spcBef>
                  <a:spcPct val="0"/>
                </a:spcBef>
              </a:pPr>
              <a:t>15</a:t>
            </a:fld>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8E11D59A-1930-E08D-F3A3-1FE67D40A5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732A3B9-20CF-B34F-9AA5-355BDFADC179}" type="slidenum">
              <a:rPr lang="en-GB" altLang="en-US"/>
              <a:pPr>
                <a:spcBef>
                  <a:spcPct val="0"/>
                </a:spcBef>
              </a:pPr>
              <a:t>16</a:t>
            </a:fld>
            <a:endParaRPr lang="en-GB" altLang="en-US"/>
          </a:p>
        </p:txBody>
      </p:sp>
      <p:sp>
        <p:nvSpPr>
          <p:cNvPr id="27651" name="Rectangle 2">
            <a:extLst>
              <a:ext uri="{FF2B5EF4-FFF2-40B4-BE49-F238E27FC236}">
                <a16:creationId xmlns:a16="http://schemas.microsoft.com/office/drawing/2014/main" id="{497631CA-A687-3650-9E27-AA105F0348D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7B9F48C1-E4C8-FEA5-F0B0-9D9F546F69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GB"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AEC23AB-AF5E-354E-FD1A-3C9F63E3DCAA}"/>
              </a:ext>
            </a:extLst>
          </p:cNvPr>
          <p:cNvSpPr>
            <a:spLocks noGrp="1" noRot="1" noChangeAspect="1" noTextEdit="1"/>
          </p:cNvSpPr>
          <p:nvPr>
            <p:ph type="sldImg"/>
          </p:nvPr>
        </p:nvSpPr>
        <p:spPr>
          <a:ln/>
        </p:spPr>
      </p:sp>
      <p:sp>
        <p:nvSpPr>
          <p:cNvPr id="29699" name="Notes Placeholder 2">
            <a:extLst>
              <a:ext uri="{FF2B5EF4-FFF2-40B4-BE49-F238E27FC236}">
                <a16:creationId xmlns:a16="http://schemas.microsoft.com/office/drawing/2014/main" id="{D1138E7A-3A61-3015-8574-6287D76CDB5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GB" altLang="en-US" dirty="0"/>
          </a:p>
          <a:p>
            <a:r>
              <a:rPr lang="en-US" altLang="en-US" dirty="0">
                <a:solidFill>
                  <a:srgbClr val="FF0000"/>
                </a:solidFill>
              </a:rPr>
              <a:t> </a:t>
            </a:r>
          </a:p>
        </p:txBody>
      </p:sp>
      <p:sp>
        <p:nvSpPr>
          <p:cNvPr id="29700" name="Slide Number Placeholder 3">
            <a:extLst>
              <a:ext uri="{FF2B5EF4-FFF2-40B4-BE49-F238E27FC236}">
                <a16:creationId xmlns:a16="http://schemas.microsoft.com/office/drawing/2014/main" id="{76201081-1006-84A2-BB8F-1CA97F3495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CBA7030-F23B-DA41-BBB9-DAA9BE0F5E9C}" type="slidenum">
              <a:rPr lang="en-GB" altLang="en-US"/>
              <a:pPr>
                <a:spcBef>
                  <a:spcPct val="0"/>
                </a:spcBef>
              </a:pPr>
              <a:t>17</a:t>
            </a:fld>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D2D1569-451C-0B69-90E5-2FF4E096E0FF}"/>
              </a:ext>
            </a:extLst>
          </p:cNvPr>
          <p:cNvSpPr>
            <a:spLocks noGrp="1" noRot="1" noChangeAspect="1" noTextEdit="1"/>
          </p:cNvSpPr>
          <p:nvPr>
            <p:ph type="sldImg"/>
          </p:nvPr>
        </p:nvSpPr>
        <p:spPr>
          <a:ln/>
        </p:spPr>
      </p:sp>
      <p:sp>
        <p:nvSpPr>
          <p:cNvPr id="37891" name="Notes Placeholder 2">
            <a:extLst>
              <a:ext uri="{FF2B5EF4-FFF2-40B4-BE49-F238E27FC236}">
                <a16:creationId xmlns:a16="http://schemas.microsoft.com/office/drawing/2014/main" id="{205CD051-4B59-47C5-F258-0E20A8BEC5A3}"/>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altLang="en-US" dirty="0"/>
          </a:p>
        </p:txBody>
      </p:sp>
      <p:sp>
        <p:nvSpPr>
          <p:cNvPr id="31748" name="Slide Number Placeholder 3">
            <a:extLst>
              <a:ext uri="{FF2B5EF4-FFF2-40B4-BE49-F238E27FC236}">
                <a16:creationId xmlns:a16="http://schemas.microsoft.com/office/drawing/2014/main" id="{9EFEA3CA-D02F-264B-D32F-843136DC022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C137179-04C3-AC46-90F8-E793EFFA054E}" type="slidenum">
              <a:rPr lang="en-GB" altLang="en-US"/>
              <a:pPr>
                <a:spcBef>
                  <a:spcPct val="0"/>
                </a:spcBef>
              </a:pPr>
              <a:t>18</a:t>
            </a:fld>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FEF10C9E-22DF-89D1-3192-A287877394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E61D2A9-9A91-DB46-AE28-7EF9281C38FE}" type="slidenum">
              <a:rPr lang="en-GB" altLang="en-US"/>
              <a:pPr>
                <a:spcBef>
                  <a:spcPct val="0"/>
                </a:spcBef>
              </a:pPr>
              <a:t>19</a:t>
            </a:fld>
            <a:endParaRPr lang="en-GB" altLang="en-US"/>
          </a:p>
        </p:txBody>
      </p:sp>
      <p:sp>
        <p:nvSpPr>
          <p:cNvPr id="33795" name="Rectangle 2">
            <a:extLst>
              <a:ext uri="{FF2B5EF4-FFF2-40B4-BE49-F238E27FC236}">
                <a16:creationId xmlns:a16="http://schemas.microsoft.com/office/drawing/2014/main" id="{D3BE7F1F-59BE-2FD2-F5E8-BEFCBF320CC2}"/>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DE6FABDA-BA42-9547-BF05-FAC0130818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GB"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6F64144-8AC5-C395-4F93-24C1C63EF1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6E3151C-5E1F-A84E-90AB-D99486E33FC5}" type="slidenum">
              <a:rPr lang="en-GB" altLang="en-US"/>
              <a:pPr>
                <a:spcBef>
                  <a:spcPct val="0"/>
                </a:spcBef>
              </a:pPr>
              <a:t>20</a:t>
            </a:fld>
            <a:endParaRPr lang="en-GB" altLang="en-US"/>
          </a:p>
        </p:txBody>
      </p:sp>
      <p:sp>
        <p:nvSpPr>
          <p:cNvPr id="35843" name="Rectangle 2">
            <a:extLst>
              <a:ext uri="{FF2B5EF4-FFF2-40B4-BE49-F238E27FC236}">
                <a16:creationId xmlns:a16="http://schemas.microsoft.com/office/drawing/2014/main" id="{10BCA8D5-530B-1DFA-649D-499B59E181B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D4A897A7-545A-881E-862D-4EE27C3271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1A26BA3A-C2A5-325D-55E9-A6C260611269}"/>
              </a:ext>
            </a:extLst>
          </p:cNvPr>
          <p:cNvSpPr>
            <a:spLocks noGrp="1" noRot="1" noChangeAspect="1" noTextEdit="1"/>
          </p:cNvSpPr>
          <p:nvPr>
            <p:ph type="sldImg"/>
          </p:nvPr>
        </p:nvSpPr>
        <p:spPr>
          <a:ln/>
        </p:spPr>
      </p:sp>
      <p:sp>
        <p:nvSpPr>
          <p:cNvPr id="3" name="Notes Placeholder 2">
            <a:extLst>
              <a:ext uri="{FF2B5EF4-FFF2-40B4-BE49-F238E27FC236}">
                <a16:creationId xmlns:a16="http://schemas.microsoft.com/office/drawing/2014/main" id="{E14C028B-0D07-A4C2-8C07-D5D9E9D12CB7}"/>
              </a:ext>
            </a:extLst>
          </p:cNvPr>
          <p:cNvSpPr>
            <a:spLocks noGrp="1"/>
          </p:cNvSpPr>
          <p:nvPr>
            <p:ph type="body" idx="1"/>
          </p:nvPr>
        </p:nvSpPr>
        <p:spPr/>
        <p:txBody>
          <a:bodyPr>
            <a:normAutofit/>
          </a:bodyPr>
          <a:lstStyle/>
          <a:p>
            <a:pPr>
              <a:defRPr/>
            </a:pPr>
            <a:endParaRPr lang="en-US" dirty="0"/>
          </a:p>
          <a:p>
            <a:pPr>
              <a:defRPr/>
            </a:pPr>
            <a:r>
              <a:rPr lang="en-GB" dirty="0"/>
              <a:t> </a:t>
            </a:r>
            <a:endParaRPr lang="en-US" dirty="0"/>
          </a:p>
        </p:txBody>
      </p:sp>
      <p:sp>
        <p:nvSpPr>
          <p:cNvPr id="37892" name="Slide Number Placeholder 3">
            <a:extLst>
              <a:ext uri="{FF2B5EF4-FFF2-40B4-BE49-F238E27FC236}">
                <a16:creationId xmlns:a16="http://schemas.microsoft.com/office/drawing/2014/main" id="{23888840-07F1-6E2F-6A9E-31B15D02F3F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6128469-C317-5A4D-9A7E-88D6376668AE}" type="slidenum">
              <a:rPr lang="en-GB" altLang="en-US"/>
              <a:pPr>
                <a:spcBef>
                  <a:spcPct val="0"/>
                </a:spcBef>
              </a:pPr>
              <a:t>21</a:t>
            </a:fld>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15507009-45F0-1C95-2FBE-CCFFF89A99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742329C-FB72-ED47-BDEE-B911BD2B46C6}" type="slidenum">
              <a:rPr lang="en-GB" altLang="en-US"/>
              <a:pPr>
                <a:spcBef>
                  <a:spcPct val="0"/>
                </a:spcBef>
              </a:pPr>
              <a:t>22</a:t>
            </a:fld>
            <a:endParaRPr lang="en-GB" altLang="en-US"/>
          </a:p>
        </p:txBody>
      </p:sp>
      <p:sp>
        <p:nvSpPr>
          <p:cNvPr id="39939" name="Rectangle 2">
            <a:extLst>
              <a:ext uri="{FF2B5EF4-FFF2-40B4-BE49-F238E27FC236}">
                <a16:creationId xmlns:a16="http://schemas.microsoft.com/office/drawing/2014/main" id="{A9F6856E-F78A-8EB5-3066-470514CC3EA4}"/>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53CFABE5-7F59-A4EE-DF1B-04992DB19DF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F8C238E-2DEC-2A46-1389-D972B237627D}"/>
              </a:ext>
            </a:extLst>
          </p:cNvPr>
          <p:cNvSpPr>
            <a:spLocks noGrp="1" noRot="1" noChangeAspect="1" noTextEdit="1"/>
          </p:cNvSpPr>
          <p:nvPr>
            <p:ph type="sldImg"/>
          </p:nvPr>
        </p:nvSpPr>
        <p:spPr>
          <a:ln/>
        </p:spPr>
      </p:sp>
      <p:sp>
        <p:nvSpPr>
          <p:cNvPr id="7171" name="Notes Placeholder 2">
            <a:extLst>
              <a:ext uri="{FF2B5EF4-FFF2-40B4-BE49-F238E27FC236}">
                <a16:creationId xmlns:a16="http://schemas.microsoft.com/office/drawing/2014/main" id="{C542F3FC-EEFC-DA73-DFDB-BB03613C70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7172" name="Slide Number Placeholder 3">
            <a:extLst>
              <a:ext uri="{FF2B5EF4-FFF2-40B4-BE49-F238E27FC236}">
                <a16:creationId xmlns:a16="http://schemas.microsoft.com/office/drawing/2014/main" id="{17A524CE-33FD-1FDE-B4FF-F773F0E74B3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3437A20-B2E7-924A-B6DD-5FCAE343B8CD}" type="slidenum">
              <a:rPr lang="en-GB" altLang="en-US"/>
              <a:pPr>
                <a:spcBef>
                  <a:spcPct val="0"/>
                </a:spcBef>
              </a:pPr>
              <a:t>2</a:t>
            </a:fld>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FEF10C9E-22DF-89D1-3192-A287877394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E61D2A9-9A91-DB46-AE28-7EF9281C38FE}" type="slidenum">
              <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3795" name="Rectangle 2">
            <a:extLst>
              <a:ext uri="{FF2B5EF4-FFF2-40B4-BE49-F238E27FC236}">
                <a16:creationId xmlns:a16="http://schemas.microsoft.com/office/drawing/2014/main" id="{D3BE7F1F-59BE-2FD2-F5E8-BEFCBF320CC2}"/>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DE6FABDA-BA42-9547-BF05-FAC0130818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GB" altLang="en-US" dirty="0"/>
          </a:p>
        </p:txBody>
      </p:sp>
    </p:spTree>
    <p:extLst>
      <p:ext uri="{BB962C8B-B14F-4D97-AF65-F5344CB8AC3E}">
        <p14:creationId xmlns:p14="http://schemas.microsoft.com/office/powerpoint/2010/main" val="3815688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62C8CBE3-CB29-A241-9416-6214A23BD0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6F636EB-7A1F-7F41-939C-119A3C659101}" type="slidenum">
              <a:rPr lang="en-GB" altLang="en-US"/>
              <a:pPr>
                <a:spcBef>
                  <a:spcPct val="0"/>
                </a:spcBef>
              </a:pPr>
              <a:t>3</a:t>
            </a:fld>
            <a:endParaRPr lang="en-GB" altLang="en-US"/>
          </a:p>
        </p:txBody>
      </p:sp>
      <p:sp>
        <p:nvSpPr>
          <p:cNvPr id="9219" name="Rectangle 2">
            <a:extLst>
              <a:ext uri="{FF2B5EF4-FFF2-40B4-BE49-F238E27FC236}">
                <a16:creationId xmlns:a16="http://schemas.microsoft.com/office/drawing/2014/main" id="{338F281B-1E9D-CAD0-0A9F-7A1ECAE274E9}"/>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4BB9781C-BD98-EFE2-1974-019843B6E1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z="1000" dirty="0">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C941290E-C972-6B72-3A8B-A562BF42ED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BB73F7-E44E-3042-9705-BE2967AA9B15}" type="slidenum">
              <a:rPr lang="en-GB" altLang="en-US"/>
              <a:pPr>
                <a:spcBef>
                  <a:spcPct val="0"/>
                </a:spcBef>
              </a:pPr>
              <a:t>4</a:t>
            </a:fld>
            <a:endParaRPr lang="en-GB" altLang="en-US"/>
          </a:p>
        </p:txBody>
      </p:sp>
      <p:sp>
        <p:nvSpPr>
          <p:cNvPr id="11267" name="Rectangle 2">
            <a:extLst>
              <a:ext uri="{FF2B5EF4-FFF2-40B4-BE49-F238E27FC236}">
                <a16:creationId xmlns:a16="http://schemas.microsoft.com/office/drawing/2014/main" id="{1FF64FE5-67A1-8EE9-00AA-0207C94843CF}"/>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F6C6E496-FFB5-F101-5E9B-5580951912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cs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1A97D8E-9F3D-A889-FFC6-AF5AFBF864E8}"/>
              </a:ext>
            </a:extLst>
          </p:cNvPr>
          <p:cNvSpPr>
            <a:spLocks noGrp="1" noRot="1" noChangeAspect="1" noTextEdit="1"/>
          </p:cNvSpPr>
          <p:nvPr>
            <p:ph type="sldImg"/>
          </p:nvPr>
        </p:nvSpPr>
        <p:spPr>
          <a:ln/>
        </p:spPr>
      </p:sp>
      <p:sp>
        <p:nvSpPr>
          <p:cNvPr id="13315" name="Notes Placeholder 2">
            <a:extLst>
              <a:ext uri="{FF2B5EF4-FFF2-40B4-BE49-F238E27FC236}">
                <a16:creationId xmlns:a16="http://schemas.microsoft.com/office/drawing/2014/main" id="{C43AA0C9-9137-707F-D87E-C1708FD7F3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GB" altLang="en-US" dirty="0"/>
          </a:p>
          <a:p>
            <a:r>
              <a:rPr lang="en-US" altLang="en-US" dirty="0">
                <a:solidFill>
                  <a:srgbClr val="FF0000"/>
                </a:solidFill>
              </a:rPr>
              <a:t> </a:t>
            </a:r>
          </a:p>
        </p:txBody>
      </p:sp>
      <p:sp>
        <p:nvSpPr>
          <p:cNvPr id="13316" name="Slide Number Placeholder 3">
            <a:extLst>
              <a:ext uri="{FF2B5EF4-FFF2-40B4-BE49-F238E27FC236}">
                <a16:creationId xmlns:a16="http://schemas.microsoft.com/office/drawing/2014/main" id="{2FB2D858-79A1-D1E9-4FCA-51431D2380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87A2F15-3575-9549-BF50-EF44C62BB518}" type="slidenum">
              <a:rPr lang="en-GB" altLang="en-US"/>
              <a:pPr>
                <a:spcBef>
                  <a:spcPct val="0"/>
                </a:spcBef>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ECC3F80-5C61-C183-6B07-B42CD850F0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0DE1ED5-5BF9-004E-BC25-345C7F35D3B1}" type="slidenum">
              <a:rPr lang="en-GB" altLang="en-US"/>
              <a:pPr>
                <a:spcBef>
                  <a:spcPct val="0"/>
                </a:spcBef>
              </a:pPr>
              <a:t>6</a:t>
            </a:fld>
            <a:endParaRPr lang="en-GB" altLang="en-US"/>
          </a:p>
        </p:txBody>
      </p:sp>
      <p:sp>
        <p:nvSpPr>
          <p:cNvPr id="15363" name="Rectangle 2">
            <a:extLst>
              <a:ext uri="{FF2B5EF4-FFF2-40B4-BE49-F238E27FC236}">
                <a16:creationId xmlns:a16="http://schemas.microsoft.com/office/drawing/2014/main" id="{CFAF4696-2DFF-BC1A-F32B-3D526111E507}"/>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E2D08D72-A396-5D17-7478-25066E686652}"/>
              </a:ext>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GB"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9DD9BB9-2942-EED8-8812-9348D9E2F6C4}"/>
              </a:ext>
            </a:extLst>
          </p:cNvPr>
          <p:cNvSpPr>
            <a:spLocks noGrp="1" noRot="1" noChangeAspect="1" noTextEdit="1"/>
          </p:cNvSpPr>
          <p:nvPr>
            <p:ph type="sldImg"/>
          </p:nvPr>
        </p:nvSpPr>
        <p:spPr>
          <a:ln/>
        </p:spPr>
      </p:sp>
      <p:sp>
        <p:nvSpPr>
          <p:cNvPr id="17411" name="Notes Placeholder 2">
            <a:extLst>
              <a:ext uri="{FF2B5EF4-FFF2-40B4-BE49-F238E27FC236}">
                <a16:creationId xmlns:a16="http://schemas.microsoft.com/office/drawing/2014/main" id="{9F417919-7DC0-37E8-C532-506FF15679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7412" name="Slide Number Placeholder 3">
            <a:extLst>
              <a:ext uri="{FF2B5EF4-FFF2-40B4-BE49-F238E27FC236}">
                <a16:creationId xmlns:a16="http://schemas.microsoft.com/office/drawing/2014/main" id="{8F2B0408-A659-C485-0144-91C1787D563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83BE910-B64B-9A4C-AACB-7310D3768DEA}" type="slidenum">
              <a:rPr lang="en-GB" altLang="en-US"/>
              <a:pPr>
                <a:spcBef>
                  <a:spcPct val="0"/>
                </a:spcBef>
              </a:pPr>
              <a:t>10</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7E3D8A-2FDC-2343-A6FE-91C529B711D9}" type="slidenum">
              <a:rPr lang="en-GB" altLang="en-US" smtClean="0"/>
              <a:pPr/>
              <a:t>11</a:t>
            </a:fld>
            <a:endParaRPr lang="en-GB" altLang="en-US"/>
          </a:p>
        </p:txBody>
      </p:sp>
    </p:spTree>
    <p:extLst>
      <p:ext uri="{BB962C8B-B14F-4D97-AF65-F5344CB8AC3E}">
        <p14:creationId xmlns:p14="http://schemas.microsoft.com/office/powerpoint/2010/main" val="3301929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CEC72D45-B114-E12F-D543-20CD5341CF3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3A46B9-46A2-E749-A7A4-18617ED377CB}" type="slidenum">
              <a:rPr lang="en-GB" altLang="en-US"/>
              <a:pPr>
                <a:spcBef>
                  <a:spcPct val="0"/>
                </a:spcBef>
              </a:pPr>
              <a:t>12</a:t>
            </a:fld>
            <a:endParaRPr lang="en-GB" altLang="en-US"/>
          </a:p>
        </p:txBody>
      </p:sp>
      <p:sp>
        <p:nvSpPr>
          <p:cNvPr id="19459" name="Rectangle 2">
            <a:extLst>
              <a:ext uri="{FF2B5EF4-FFF2-40B4-BE49-F238E27FC236}">
                <a16:creationId xmlns:a16="http://schemas.microsoft.com/office/drawing/2014/main" id="{657E0F26-8AB5-2CFE-60F2-C465A0C24D8A}"/>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306F753-181D-D1D1-08EF-710BC47A28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43030AA-1A96-D7CD-0997-1B91EFD28A2A}"/>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C439DA9D-754E-3977-FB9C-DD1DEAFD731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9C7CAFA-9AEE-26E1-EA15-E867358E0150}"/>
              </a:ext>
            </a:extLst>
          </p:cNvPr>
          <p:cNvSpPr>
            <a:spLocks noGrp="1"/>
          </p:cNvSpPr>
          <p:nvPr>
            <p:ph type="sldNum" sz="quarter" idx="12"/>
          </p:nvPr>
        </p:nvSpPr>
        <p:spPr/>
        <p:txBody>
          <a:bodyPr/>
          <a:lstStyle>
            <a:lvl1pPr>
              <a:defRPr/>
            </a:lvl1pPr>
          </a:lstStyle>
          <a:p>
            <a:fld id="{754EBFA7-D3E6-F14B-AE79-17A24A73F42B}" type="slidenum">
              <a:rPr lang="en-GB" altLang="en-US"/>
              <a:pPr/>
              <a:t>‹#›</a:t>
            </a:fld>
            <a:endParaRPr lang="en-GB" altLang="en-US"/>
          </a:p>
        </p:txBody>
      </p:sp>
    </p:spTree>
    <p:extLst>
      <p:ext uri="{BB962C8B-B14F-4D97-AF65-F5344CB8AC3E}">
        <p14:creationId xmlns:p14="http://schemas.microsoft.com/office/powerpoint/2010/main" val="401944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0DF237-1839-C253-BD24-BFFE5A46DFF8}"/>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88CC29BF-7363-2DC2-E3C6-B75726228C7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D90115D-A0D3-07F3-59AD-9696A39F20B6}"/>
              </a:ext>
            </a:extLst>
          </p:cNvPr>
          <p:cNvSpPr>
            <a:spLocks noGrp="1"/>
          </p:cNvSpPr>
          <p:nvPr>
            <p:ph type="sldNum" sz="quarter" idx="12"/>
          </p:nvPr>
        </p:nvSpPr>
        <p:spPr/>
        <p:txBody>
          <a:bodyPr/>
          <a:lstStyle>
            <a:lvl1pPr>
              <a:defRPr/>
            </a:lvl1pPr>
          </a:lstStyle>
          <a:p>
            <a:fld id="{47A4D2FD-88B8-AE46-B341-D5BCCA343AF5}" type="slidenum">
              <a:rPr lang="en-GB" altLang="en-US"/>
              <a:pPr/>
              <a:t>‹#›</a:t>
            </a:fld>
            <a:endParaRPr lang="en-GB" altLang="en-US"/>
          </a:p>
        </p:txBody>
      </p:sp>
    </p:spTree>
    <p:extLst>
      <p:ext uri="{BB962C8B-B14F-4D97-AF65-F5344CB8AC3E}">
        <p14:creationId xmlns:p14="http://schemas.microsoft.com/office/powerpoint/2010/main" val="178550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7B02DE-F21F-A88C-64BA-CED5E4AB3F65}"/>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A43B0E5A-05E2-B0D0-A274-DDDF6E09282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51DED76-1778-5356-9450-B1FE89E57AA2}"/>
              </a:ext>
            </a:extLst>
          </p:cNvPr>
          <p:cNvSpPr>
            <a:spLocks noGrp="1"/>
          </p:cNvSpPr>
          <p:nvPr>
            <p:ph type="sldNum" sz="quarter" idx="12"/>
          </p:nvPr>
        </p:nvSpPr>
        <p:spPr/>
        <p:txBody>
          <a:bodyPr/>
          <a:lstStyle>
            <a:lvl1pPr>
              <a:defRPr/>
            </a:lvl1pPr>
          </a:lstStyle>
          <a:p>
            <a:fld id="{6F1ADF29-AA90-F143-91C2-2807E178BF4E}" type="slidenum">
              <a:rPr lang="en-GB" altLang="en-US"/>
              <a:pPr/>
              <a:t>‹#›</a:t>
            </a:fld>
            <a:endParaRPr lang="en-GB" altLang="en-US"/>
          </a:p>
        </p:txBody>
      </p:sp>
    </p:spTree>
    <p:extLst>
      <p:ext uri="{BB962C8B-B14F-4D97-AF65-F5344CB8AC3E}">
        <p14:creationId xmlns:p14="http://schemas.microsoft.com/office/powerpoint/2010/main" val="291968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803B0-3FE6-4551-DBC8-057770291F1C}"/>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AE"/>
          </a:p>
        </p:txBody>
      </p:sp>
      <p:sp>
        <p:nvSpPr>
          <p:cNvPr id="3" name="Subtitle 2">
            <a:extLst>
              <a:ext uri="{FF2B5EF4-FFF2-40B4-BE49-F238E27FC236}">
                <a16:creationId xmlns:a16="http://schemas.microsoft.com/office/drawing/2014/main" id="{E687FB43-0CB5-0CAE-4D10-371FFB18508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AE"/>
          </a:p>
        </p:txBody>
      </p:sp>
      <p:sp>
        <p:nvSpPr>
          <p:cNvPr id="4" name="Date Placeholder 3">
            <a:extLst>
              <a:ext uri="{FF2B5EF4-FFF2-40B4-BE49-F238E27FC236}">
                <a16:creationId xmlns:a16="http://schemas.microsoft.com/office/drawing/2014/main" id="{7AD80887-0CC1-E740-8326-41F3E6C98EC0}"/>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5" name="Footer Placeholder 4">
            <a:extLst>
              <a:ext uri="{FF2B5EF4-FFF2-40B4-BE49-F238E27FC236}">
                <a16:creationId xmlns:a16="http://schemas.microsoft.com/office/drawing/2014/main" id="{942E9C28-0FC5-FEC5-3E6B-041A77B52FC7}"/>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16428040-C107-B950-AD28-EC87F8DE3B6D}"/>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776352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9013A-62DD-1FE4-EAEF-E881A7D785EF}"/>
              </a:ext>
            </a:extLst>
          </p:cNvPr>
          <p:cNvSpPr>
            <a:spLocks noGrp="1"/>
          </p:cNvSpPr>
          <p:nvPr>
            <p:ph type="title"/>
          </p:nvPr>
        </p:nvSpPr>
        <p:spPr/>
        <p:txBody>
          <a:bodyPr/>
          <a:lstStyle/>
          <a:p>
            <a:r>
              <a:rPr lang="en-GB"/>
              <a:t>Click to edit Master title style</a:t>
            </a:r>
            <a:endParaRPr lang="en-AE"/>
          </a:p>
        </p:txBody>
      </p:sp>
      <p:sp>
        <p:nvSpPr>
          <p:cNvPr id="3" name="Content Placeholder 2">
            <a:extLst>
              <a:ext uri="{FF2B5EF4-FFF2-40B4-BE49-F238E27FC236}">
                <a16:creationId xmlns:a16="http://schemas.microsoft.com/office/drawing/2014/main" id="{608902BC-A822-2F80-C294-D6E77DBCBAC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E"/>
          </a:p>
        </p:txBody>
      </p:sp>
      <p:sp>
        <p:nvSpPr>
          <p:cNvPr id="4" name="Date Placeholder 3">
            <a:extLst>
              <a:ext uri="{FF2B5EF4-FFF2-40B4-BE49-F238E27FC236}">
                <a16:creationId xmlns:a16="http://schemas.microsoft.com/office/drawing/2014/main" id="{40E2FB0A-9169-36E4-6879-C5CEA435AA98}"/>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5" name="Footer Placeholder 4">
            <a:extLst>
              <a:ext uri="{FF2B5EF4-FFF2-40B4-BE49-F238E27FC236}">
                <a16:creationId xmlns:a16="http://schemas.microsoft.com/office/drawing/2014/main" id="{3DAAD113-CEA8-39D7-1454-83C75E788B8F}"/>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C490D724-8969-B132-2E79-086AAD794CF4}"/>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408824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EBC94-FEF9-61F6-85A2-889E3B0F9AE0}"/>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en-AE"/>
          </a:p>
        </p:txBody>
      </p:sp>
      <p:sp>
        <p:nvSpPr>
          <p:cNvPr id="3" name="Text Placeholder 2">
            <a:extLst>
              <a:ext uri="{FF2B5EF4-FFF2-40B4-BE49-F238E27FC236}">
                <a16:creationId xmlns:a16="http://schemas.microsoft.com/office/drawing/2014/main" id="{F04AED70-E54B-FED6-1DCA-23D7E279A75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3DFA6C0-2D3A-3FFA-1B43-4775B0B19BFF}"/>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5" name="Footer Placeholder 4">
            <a:extLst>
              <a:ext uri="{FF2B5EF4-FFF2-40B4-BE49-F238E27FC236}">
                <a16:creationId xmlns:a16="http://schemas.microsoft.com/office/drawing/2014/main" id="{B8367064-BABB-BB1C-4F05-E62932EE6EE2}"/>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140E31E2-4E6B-27CA-6667-2BF9E46676AB}"/>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2396085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DABE-8E59-F422-C040-AD44E5F055F5}"/>
              </a:ext>
            </a:extLst>
          </p:cNvPr>
          <p:cNvSpPr>
            <a:spLocks noGrp="1"/>
          </p:cNvSpPr>
          <p:nvPr>
            <p:ph type="title"/>
          </p:nvPr>
        </p:nvSpPr>
        <p:spPr/>
        <p:txBody>
          <a:bodyPr/>
          <a:lstStyle/>
          <a:p>
            <a:r>
              <a:rPr lang="en-GB"/>
              <a:t>Click to edit Master title style</a:t>
            </a:r>
            <a:endParaRPr lang="en-AE"/>
          </a:p>
        </p:txBody>
      </p:sp>
      <p:sp>
        <p:nvSpPr>
          <p:cNvPr id="3" name="Content Placeholder 2">
            <a:extLst>
              <a:ext uri="{FF2B5EF4-FFF2-40B4-BE49-F238E27FC236}">
                <a16:creationId xmlns:a16="http://schemas.microsoft.com/office/drawing/2014/main" id="{B38B4A1D-A2E8-680E-F991-DE74850F1E2C}"/>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E"/>
          </a:p>
        </p:txBody>
      </p:sp>
      <p:sp>
        <p:nvSpPr>
          <p:cNvPr id="4" name="Content Placeholder 3">
            <a:extLst>
              <a:ext uri="{FF2B5EF4-FFF2-40B4-BE49-F238E27FC236}">
                <a16:creationId xmlns:a16="http://schemas.microsoft.com/office/drawing/2014/main" id="{88E2ACAE-FA98-7271-8090-7236CC0F0167}"/>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E"/>
          </a:p>
        </p:txBody>
      </p:sp>
      <p:sp>
        <p:nvSpPr>
          <p:cNvPr id="5" name="Date Placeholder 4">
            <a:extLst>
              <a:ext uri="{FF2B5EF4-FFF2-40B4-BE49-F238E27FC236}">
                <a16:creationId xmlns:a16="http://schemas.microsoft.com/office/drawing/2014/main" id="{9503C6B4-4C72-E877-D162-5BB83F069075}"/>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6" name="Footer Placeholder 5">
            <a:extLst>
              <a:ext uri="{FF2B5EF4-FFF2-40B4-BE49-F238E27FC236}">
                <a16:creationId xmlns:a16="http://schemas.microsoft.com/office/drawing/2014/main" id="{D8A95056-3F20-7F1C-8B77-0BC7A13F3023}"/>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C9A23A02-529F-D395-1A7A-8D72A417600C}"/>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550797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0677-4DCD-8D09-F0A1-ED2D1F4DB5EE}"/>
              </a:ext>
            </a:extLst>
          </p:cNvPr>
          <p:cNvSpPr>
            <a:spLocks noGrp="1"/>
          </p:cNvSpPr>
          <p:nvPr>
            <p:ph type="title"/>
          </p:nvPr>
        </p:nvSpPr>
        <p:spPr>
          <a:xfrm>
            <a:off x="629841" y="365126"/>
            <a:ext cx="7886700" cy="1325563"/>
          </a:xfrm>
        </p:spPr>
        <p:txBody>
          <a:bodyPr/>
          <a:lstStyle/>
          <a:p>
            <a:r>
              <a:rPr lang="en-GB"/>
              <a:t>Click to edit Master title style</a:t>
            </a:r>
            <a:endParaRPr lang="en-AE"/>
          </a:p>
        </p:txBody>
      </p:sp>
      <p:sp>
        <p:nvSpPr>
          <p:cNvPr id="3" name="Text Placeholder 2">
            <a:extLst>
              <a:ext uri="{FF2B5EF4-FFF2-40B4-BE49-F238E27FC236}">
                <a16:creationId xmlns:a16="http://schemas.microsoft.com/office/drawing/2014/main" id="{36D04007-2112-C5F3-5A05-8CF14211686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150ED836-2997-1ABA-4AF7-EB8D8F4AC1C7}"/>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E"/>
          </a:p>
        </p:txBody>
      </p:sp>
      <p:sp>
        <p:nvSpPr>
          <p:cNvPr id="5" name="Text Placeholder 4">
            <a:extLst>
              <a:ext uri="{FF2B5EF4-FFF2-40B4-BE49-F238E27FC236}">
                <a16:creationId xmlns:a16="http://schemas.microsoft.com/office/drawing/2014/main" id="{34302C6A-BD32-6A1F-5C88-01FA3CBE8C1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D6F18492-B4D9-2B19-45C3-69658DAC8135}"/>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E"/>
          </a:p>
        </p:txBody>
      </p:sp>
      <p:sp>
        <p:nvSpPr>
          <p:cNvPr id="7" name="Date Placeholder 6">
            <a:extLst>
              <a:ext uri="{FF2B5EF4-FFF2-40B4-BE49-F238E27FC236}">
                <a16:creationId xmlns:a16="http://schemas.microsoft.com/office/drawing/2014/main" id="{95636FFB-246B-5B89-A4B5-8635BE83B58B}"/>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8" name="Footer Placeholder 7">
            <a:extLst>
              <a:ext uri="{FF2B5EF4-FFF2-40B4-BE49-F238E27FC236}">
                <a16:creationId xmlns:a16="http://schemas.microsoft.com/office/drawing/2014/main" id="{D029D74A-EABA-FF72-6439-894A0E950A17}"/>
              </a:ext>
            </a:extLst>
          </p:cNvPr>
          <p:cNvSpPr>
            <a:spLocks noGrp="1"/>
          </p:cNvSpPr>
          <p:nvPr>
            <p:ph type="ftr" sz="quarter" idx="11"/>
          </p:nvPr>
        </p:nvSpPr>
        <p:spPr/>
        <p:txBody>
          <a:bodyPr/>
          <a:lstStyle/>
          <a:p>
            <a:endParaRPr lang="en-AE"/>
          </a:p>
        </p:txBody>
      </p:sp>
      <p:sp>
        <p:nvSpPr>
          <p:cNvPr id="9" name="Slide Number Placeholder 8">
            <a:extLst>
              <a:ext uri="{FF2B5EF4-FFF2-40B4-BE49-F238E27FC236}">
                <a16:creationId xmlns:a16="http://schemas.microsoft.com/office/drawing/2014/main" id="{2B54079D-B820-FE69-CE9A-142A813BB7CC}"/>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1974816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D54F1-D644-BB07-423A-4B3995F85504}"/>
              </a:ext>
            </a:extLst>
          </p:cNvPr>
          <p:cNvSpPr>
            <a:spLocks noGrp="1"/>
          </p:cNvSpPr>
          <p:nvPr>
            <p:ph type="title"/>
          </p:nvPr>
        </p:nvSpPr>
        <p:spPr/>
        <p:txBody>
          <a:bodyPr/>
          <a:lstStyle/>
          <a:p>
            <a:r>
              <a:rPr lang="en-GB"/>
              <a:t>Click to edit Master title style</a:t>
            </a:r>
            <a:endParaRPr lang="en-AE"/>
          </a:p>
        </p:txBody>
      </p:sp>
      <p:sp>
        <p:nvSpPr>
          <p:cNvPr id="3" name="Date Placeholder 2">
            <a:extLst>
              <a:ext uri="{FF2B5EF4-FFF2-40B4-BE49-F238E27FC236}">
                <a16:creationId xmlns:a16="http://schemas.microsoft.com/office/drawing/2014/main" id="{09E31182-A0DB-622C-465B-8FB2E4D94299}"/>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4" name="Footer Placeholder 3">
            <a:extLst>
              <a:ext uri="{FF2B5EF4-FFF2-40B4-BE49-F238E27FC236}">
                <a16:creationId xmlns:a16="http://schemas.microsoft.com/office/drawing/2014/main" id="{FDED02C3-268E-7AEF-9E45-4A0B1C8CA97F}"/>
              </a:ext>
            </a:extLst>
          </p:cNvPr>
          <p:cNvSpPr>
            <a:spLocks noGrp="1"/>
          </p:cNvSpPr>
          <p:nvPr>
            <p:ph type="ftr" sz="quarter" idx="11"/>
          </p:nvPr>
        </p:nvSpPr>
        <p:spPr/>
        <p:txBody>
          <a:bodyPr/>
          <a:lstStyle/>
          <a:p>
            <a:endParaRPr lang="en-AE"/>
          </a:p>
        </p:txBody>
      </p:sp>
      <p:sp>
        <p:nvSpPr>
          <p:cNvPr id="5" name="Slide Number Placeholder 4">
            <a:extLst>
              <a:ext uri="{FF2B5EF4-FFF2-40B4-BE49-F238E27FC236}">
                <a16:creationId xmlns:a16="http://schemas.microsoft.com/office/drawing/2014/main" id="{3F62E9AE-A321-42FA-C7E6-3BEF72BCED0C}"/>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20137844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00297D-2D31-67D1-9D41-8AD5552C4DDB}"/>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3" name="Footer Placeholder 2">
            <a:extLst>
              <a:ext uri="{FF2B5EF4-FFF2-40B4-BE49-F238E27FC236}">
                <a16:creationId xmlns:a16="http://schemas.microsoft.com/office/drawing/2014/main" id="{69FFF5C6-EAD2-B243-918E-FC795E123119}"/>
              </a:ext>
            </a:extLst>
          </p:cNvPr>
          <p:cNvSpPr>
            <a:spLocks noGrp="1"/>
          </p:cNvSpPr>
          <p:nvPr>
            <p:ph type="ftr" sz="quarter" idx="11"/>
          </p:nvPr>
        </p:nvSpPr>
        <p:spPr/>
        <p:txBody>
          <a:bodyPr/>
          <a:lstStyle/>
          <a:p>
            <a:endParaRPr lang="en-AE"/>
          </a:p>
        </p:txBody>
      </p:sp>
      <p:sp>
        <p:nvSpPr>
          <p:cNvPr id="4" name="Slide Number Placeholder 3">
            <a:extLst>
              <a:ext uri="{FF2B5EF4-FFF2-40B4-BE49-F238E27FC236}">
                <a16:creationId xmlns:a16="http://schemas.microsoft.com/office/drawing/2014/main" id="{454BFF01-7F0F-69EB-4A5A-D83A1A13AE1F}"/>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1989721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8E109-E061-BE9A-60A7-D57FB1ED0C72}"/>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AE"/>
          </a:p>
        </p:txBody>
      </p:sp>
      <p:sp>
        <p:nvSpPr>
          <p:cNvPr id="3" name="Content Placeholder 2">
            <a:extLst>
              <a:ext uri="{FF2B5EF4-FFF2-40B4-BE49-F238E27FC236}">
                <a16:creationId xmlns:a16="http://schemas.microsoft.com/office/drawing/2014/main" id="{5C027BD2-6EC4-3434-0718-245A3E0F4F0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E"/>
          </a:p>
        </p:txBody>
      </p:sp>
      <p:sp>
        <p:nvSpPr>
          <p:cNvPr id="4" name="Text Placeholder 3">
            <a:extLst>
              <a:ext uri="{FF2B5EF4-FFF2-40B4-BE49-F238E27FC236}">
                <a16:creationId xmlns:a16="http://schemas.microsoft.com/office/drawing/2014/main" id="{4E8FA1EE-21E0-F5C5-745E-FF56249CAFE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601572FA-5FA1-FA99-D266-A4047B904428}"/>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6" name="Footer Placeholder 5">
            <a:extLst>
              <a:ext uri="{FF2B5EF4-FFF2-40B4-BE49-F238E27FC236}">
                <a16:creationId xmlns:a16="http://schemas.microsoft.com/office/drawing/2014/main" id="{D8790EA6-764A-19A9-54D2-858790B42D4C}"/>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9200CD87-E9C8-4028-2511-F05B398B55D5}"/>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198912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A0C951-8DC0-92FE-2CEC-6B8013B43598}"/>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0840BFBD-2288-1F8C-24D2-6BF1AA5600C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DC48BDB-4AAB-30DD-AD51-32318E12FD7A}"/>
              </a:ext>
            </a:extLst>
          </p:cNvPr>
          <p:cNvSpPr>
            <a:spLocks noGrp="1"/>
          </p:cNvSpPr>
          <p:nvPr>
            <p:ph type="sldNum" sz="quarter" idx="12"/>
          </p:nvPr>
        </p:nvSpPr>
        <p:spPr/>
        <p:txBody>
          <a:bodyPr/>
          <a:lstStyle>
            <a:lvl1pPr>
              <a:defRPr/>
            </a:lvl1pPr>
          </a:lstStyle>
          <a:p>
            <a:fld id="{0AEB56AC-0E6C-394E-A725-6ED6A1ADCFAB}" type="slidenum">
              <a:rPr lang="en-GB" altLang="en-US"/>
              <a:pPr/>
              <a:t>‹#›</a:t>
            </a:fld>
            <a:endParaRPr lang="en-GB" altLang="en-US"/>
          </a:p>
        </p:txBody>
      </p:sp>
    </p:spTree>
    <p:extLst>
      <p:ext uri="{BB962C8B-B14F-4D97-AF65-F5344CB8AC3E}">
        <p14:creationId xmlns:p14="http://schemas.microsoft.com/office/powerpoint/2010/main" val="4328793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120FB-6B5D-E3CB-B3C8-361B41A5313A}"/>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AE"/>
          </a:p>
        </p:txBody>
      </p:sp>
      <p:sp>
        <p:nvSpPr>
          <p:cNvPr id="3" name="Picture Placeholder 2">
            <a:extLst>
              <a:ext uri="{FF2B5EF4-FFF2-40B4-BE49-F238E27FC236}">
                <a16:creationId xmlns:a16="http://schemas.microsoft.com/office/drawing/2014/main" id="{8B061BFD-91F3-E3B2-B646-06591E773C2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AE"/>
          </a:p>
        </p:txBody>
      </p:sp>
      <p:sp>
        <p:nvSpPr>
          <p:cNvPr id="4" name="Text Placeholder 3">
            <a:extLst>
              <a:ext uri="{FF2B5EF4-FFF2-40B4-BE49-F238E27FC236}">
                <a16:creationId xmlns:a16="http://schemas.microsoft.com/office/drawing/2014/main" id="{8B875151-94F9-61CE-FC41-71BAE35812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E5213296-E527-F07E-FA5B-570816A6AFFD}"/>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6" name="Footer Placeholder 5">
            <a:extLst>
              <a:ext uri="{FF2B5EF4-FFF2-40B4-BE49-F238E27FC236}">
                <a16:creationId xmlns:a16="http://schemas.microsoft.com/office/drawing/2014/main" id="{A963C5BB-B7CA-A6AF-2146-FE8ACE6301F4}"/>
              </a:ext>
            </a:extLst>
          </p:cNvPr>
          <p:cNvSpPr>
            <a:spLocks noGrp="1"/>
          </p:cNvSpPr>
          <p:nvPr>
            <p:ph type="ftr" sz="quarter" idx="11"/>
          </p:nvPr>
        </p:nvSpPr>
        <p:spPr/>
        <p:txBody>
          <a:bodyPr/>
          <a:lstStyle/>
          <a:p>
            <a:endParaRPr lang="en-AE"/>
          </a:p>
        </p:txBody>
      </p:sp>
      <p:sp>
        <p:nvSpPr>
          <p:cNvPr id="7" name="Slide Number Placeholder 6">
            <a:extLst>
              <a:ext uri="{FF2B5EF4-FFF2-40B4-BE49-F238E27FC236}">
                <a16:creationId xmlns:a16="http://schemas.microsoft.com/office/drawing/2014/main" id="{DE7D322B-ED9A-7264-9164-C1A1E84C30C0}"/>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611320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83243-2D77-A66E-006B-79DC7C53BEBE}"/>
              </a:ext>
            </a:extLst>
          </p:cNvPr>
          <p:cNvSpPr>
            <a:spLocks noGrp="1"/>
          </p:cNvSpPr>
          <p:nvPr>
            <p:ph type="title"/>
          </p:nvPr>
        </p:nvSpPr>
        <p:spPr/>
        <p:txBody>
          <a:bodyPr/>
          <a:lstStyle/>
          <a:p>
            <a:r>
              <a:rPr lang="en-GB"/>
              <a:t>Click to edit Master title style</a:t>
            </a:r>
            <a:endParaRPr lang="en-AE"/>
          </a:p>
        </p:txBody>
      </p:sp>
      <p:sp>
        <p:nvSpPr>
          <p:cNvPr id="3" name="Vertical Text Placeholder 2">
            <a:extLst>
              <a:ext uri="{FF2B5EF4-FFF2-40B4-BE49-F238E27FC236}">
                <a16:creationId xmlns:a16="http://schemas.microsoft.com/office/drawing/2014/main" id="{02E19175-65BA-A3B8-CE57-5D4BCF56A3E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E"/>
          </a:p>
        </p:txBody>
      </p:sp>
      <p:sp>
        <p:nvSpPr>
          <p:cNvPr id="4" name="Date Placeholder 3">
            <a:extLst>
              <a:ext uri="{FF2B5EF4-FFF2-40B4-BE49-F238E27FC236}">
                <a16:creationId xmlns:a16="http://schemas.microsoft.com/office/drawing/2014/main" id="{E3EA3288-7134-6AF0-B85E-920EF17B5F6C}"/>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5" name="Footer Placeholder 4">
            <a:extLst>
              <a:ext uri="{FF2B5EF4-FFF2-40B4-BE49-F238E27FC236}">
                <a16:creationId xmlns:a16="http://schemas.microsoft.com/office/drawing/2014/main" id="{9C387B02-E116-6D0B-5063-B8C65A7F4EB6}"/>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EB8688E0-90FF-BB86-CFB5-31BBD4660517}"/>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4047615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15A107-8309-A72B-6A13-DAA1E1796A22}"/>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AE"/>
          </a:p>
        </p:txBody>
      </p:sp>
      <p:sp>
        <p:nvSpPr>
          <p:cNvPr id="3" name="Vertical Text Placeholder 2">
            <a:extLst>
              <a:ext uri="{FF2B5EF4-FFF2-40B4-BE49-F238E27FC236}">
                <a16:creationId xmlns:a16="http://schemas.microsoft.com/office/drawing/2014/main" id="{54B067B9-1C2E-93BC-25A1-1D0843ACE429}"/>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E"/>
          </a:p>
        </p:txBody>
      </p:sp>
      <p:sp>
        <p:nvSpPr>
          <p:cNvPr id="4" name="Date Placeholder 3">
            <a:extLst>
              <a:ext uri="{FF2B5EF4-FFF2-40B4-BE49-F238E27FC236}">
                <a16:creationId xmlns:a16="http://schemas.microsoft.com/office/drawing/2014/main" id="{E4DAC9FC-2B05-ABD6-2C83-4FAA981F5D94}"/>
              </a:ext>
            </a:extLst>
          </p:cNvPr>
          <p:cNvSpPr>
            <a:spLocks noGrp="1"/>
          </p:cNvSpPr>
          <p:nvPr>
            <p:ph type="dt" sz="half" idx="10"/>
          </p:nvPr>
        </p:nvSpPr>
        <p:spPr/>
        <p:txBody>
          <a:bodyPr/>
          <a:lstStyle/>
          <a:p>
            <a:fld id="{1687F1A0-B721-2B4B-888C-E32E245D539D}" type="datetimeFigureOut">
              <a:rPr lang="en-AE" smtClean="0"/>
              <a:t>24/01/2024</a:t>
            </a:fld>
            <a:endParaRPr lang="en-AE"/>
          </a:p>
        </p:txBody>
      </p:sp>
      <p:sp>
        <p:nvSpPr>
          <p:cNvPr id="5" name="Footer Placeholder 4">
            <a:extLst>
              <a:ext uri="{FF2B5EF4-FFF2-40B4-BE49-F238E27FC236}">
                <a16:creationId xmlns:a16="http://schemas.microsoft.com/office/drawing/2014/main" id="{5781E4F0-863F-B1B7-4994-416EB4F8A705}"/>
              </a:ext>
            </a:extLst>
          </p:cNvPr>
          <p:cNvSpPr>
            <a:spLocks noGrp="1"/>
          </p:cNvSpPr>
          <p:nvPr>
            <p:ph type="ftr" sz="quarter" idx="11"/>
          </p:nvPr>
        </p:nvSpPr>
        <p:spPr/>
        <p:txBody>
          <a:bodyPr/>
          <a:lstStyle/>
          <a:p>
            <a:endParaRPr lang="en-AE"/>
          </a:p>
        </p:txBody>
      </p:sp>
      <p:sp>
        <p:nvSpPr>
          <p:cNvPr id="6" name="Slide Number Placeholder 5">
            <a:extLst>
              <a:ext uri="{FF2B5EF4-FFF2-40B4-BE49-F238E27FC236}">
                <a16:creationId xmlns:a16="http://schemas.microsoft.com/office/drawing/2014/main" id="{398A760D-7455-EB91-01E3-1D03174169BB}"/>
              </a:ext>
            </a:extLst>
          </p:cNvPr>
          <p:cNvSpPr>
            <a:spLocks noGrp="1"/>
          </p:cNvSpPr>
          <p:nvPr>
            <p:ph type="sldNum" sz="quarter" idx="12"/>
          </p:nvPr>
        </p:nvSpPr>
        <p:spPr/>
        <p:txBody>
          <a:bodyPr/>
          <a:lstStyle/>
          <a:p>
            <a:fld id="{279065AB-E8B8-B546-B78F-A4A229E1508A}" type="slidenum">
              <a:rPr lang="en-AE" smtClean="0"/>
              <a:t>‹#›</a:t>
            </a:fld>
            <a:endParaRPr lang="en-AE"/>
          </a:p>
        </p:txBody>
      </p:sp>
    </p:spTree>
    <p:extLst>
      <p:ext uri="{BB962C8B-B14F-4D97-AF65-F5344CB8AC3E}">
        <p14:creationId xmlns:p14="http://schemas.microsoft.com/office/powerpoint/2010/main" val="68045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2FEF09-B325-0326-C552-BF09F2F1324D}"/>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B5B70ECD-BFB8-95EB-698A-23D25A62AB0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455B3BF-76CD-620D-9724-12215AA161CC}"/>
              </a:ext>
            </a:extLst>
          </p:cNvPr>
          <p:cNvSpPr>
            <a:spLocks noGrp="1"/>
          </p:cNvSpPr>
          <p:nvPr>
            <p:ph type="sldNum" sz="quarter" idx="12"/>
          </p:nvPr>
        </p:nvSpPr>
        <p:spPr/>
        <p:txBody>
          <a:bodyPr/>
          <a:lstStyle>
            <a:lvl1pPr>
              <a:defRPr/>
            </a:lvl1pPr>
          </a:lstStyle>
          <a:p>
            <a:fld id="{51B9A695-B598-9F41-9B06-214E21B7A395}" type="slidenum">
              <a:rPr lang="en-GB" altLang="en-US"/>
              <a:pPr/>
              <a:t>‹#›</a:t>
            </a:fld>
            <a:endParaRPr lang="en-GB" altLang="en-US"/>
          </a:p>
        </p:txBody>
      </p:sp>
    </p:spTree>
    <p:extLst>
      <p:ext uri="{BB962C8B-B14F-4D97-AF65-F5344CB8AC3E}">
        <p14:creationId xmlns:p14="http://schemas.microsoft.com/office/powerpoint/2010/main" val="285355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36B6F500-DA3E-7557-D776-B37E78D73382}"/>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74F5EDA4-A33A-C277-F16A-9EBBFC5C374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FC108E9-A936-17C8-49F7-852E77003D77}"/>
              </a:ext>
            </a:extLst>
          </p:cNvPr>
          <p:cNvSpPr>
            <a:spLocks noGrp="1"/>
          </p:cNvSpPr>
          <p:nvPr>
            <p:ph type="sldNum" sz="quarter" idx="12"/>
          </p:nvPr>
        </p:nvSpPr>
        <p:spPr/>
        <p:txBody>
          <a:bodyPr/>
          <a:lstStyle>
            <a:lvl1pPr>
              <a:defRPr/>
            </a:lvl1pPr>
          </a:lstStyle>
          <a:p>
            <a:fld id="{7446BF81-D23B-D544-A94B-D84DCA57E953}" type="slidenum">
              <a:rPr lang="en-GB" altLang="en-US"/>
              <a:pPr/>
              <a:t>‹#›</a:t>
            </a:fld>
            <a:endParaRPr lang="en-GB" altLang="en-US"/>
          </a:p>
        </p:txBody>
      </p:sp>
    </p:spTree>
    <p:extLst>
      <p:ext uri="{BB962C8B-B14F-4D97-AF65-F5344CB8AC3E}">
        <p14:creationId xmlns:p14="http://schemas.microsoft.com/office/powerpoint/2010/main" val="405813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106C065A-BBCD-B881-24C8-943C5B0BE137}"/>
              </a:ext>
            </a:extLst>
          </p:cNvPr>
          <p:cNvSpPr>
            <a:spLocks noGrp="1"/>
          </p:cNvSpPr>
          <p:nvPr>
            <p:ph type="dt" sz="half" idx="10"/>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689553DA-7B0D-345B-F929-04C66E5614C3}"/>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BEB69CE7-148F-1096-032D-D3691E7BAA82}"/>
              </a:ext>
            </a:extLst>
          </p:cNvPr>
          <p:cNvSpPr>
            <a:spLocks noGrp="1"/>
          </p:cNvSpPr>
          <p:nvPr>
            <p:ph type="sldNum" sz="quarter" idx="12"/>
          </p:nvPr>
        </p:nvSpPr>
        <p:spPr/>
        <p:txBody>
          <a:bodyPr/>
          <a:lstStyle>
            <a:lvl1pPr>
              <a:defRPr/>
            </a:lvl1pPr>
          </a:lstStyle>
          <a:p>
            <a:fld id="{6692386A-116D-1948-8414-59DB3426C8A1}" type="slidenum">
              <a:rPr lang="en-GB" altLang="en-US"/>
              <a:pPr/>
              <a:t>‹#›</a:t>
            </a:fld>
            <a:endParaRPr lang="en-GB" altLang="en-US"/>
          </a:p>
        </p:txBody>
      </p:sp>
    </p:spTree>
    <p:extLst>
      <p:ext uri="{BB962C8B-B14F-4D97-AF65-F5344CB8AC3E}">
        <p14:creationId xmlns:p14="http://schemas.microsoft.com/office/powerpoint/2010/main" val="209056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A8C0BF81-FCB7-E0A7-6EC4-23AC5564FE1D}"/>
              </a:ext>
            </a:extLst>
          </p:cNvPr>
          <p:cNvSpPr>
            <a:spLocks noGrp="1"/>
          </p:cNvSpPr>
          <p:nvPr>
            <p:ph type="dt" sz="half" idx="10"/>
          </p:nvPr>
        </p:nvSpPr>
        <p:spPr/>
        <p:txBody>
          <a:bodyPr/>
          <a:lstStyle>
            <a:lvl1pPr>
              <a:defRPr/>
            </a:lvl1pPr>
          </a:lstStyle>
          <a:p>
            <a:pPr>
              <a:defRPr/>
            </a:pPr>
            <a:endParaRPr lang="en-GB"/>
          </a:p>
        </p:txBody>
      </p:sp>
      <p:sp>
        <p:nvSpPr>
          <p:cNvPr id="4" name="Footer Placeholder 4">
            <a:extLst>
              <a:ext uri="{FF2B5EF4-FFF2-40B4-BE49-F238E27FC236}">
                <a16:creationId xmlns:a16="http://schemas.microsoft.com/office/drawing/2014/main" id="{1BF496C0-0C1F-E943-1122-4305BDAC3215}"/>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F79BDF29-EF50-D640-E715-099A44D35A38}"/>
              </a:ext>
            </a:extLst>
          </p:cNvPr>
          <p:cNvSpPr>
            <a:spLocks noGrp="1"/>
          </p:cNvSpPr>
          <p:nvPr>
            <p:ph type="sldNum" sz="quarter" idx="12"/>
          </p:nvPr>
        </p:nvSpPr>
        <p:spPr/>
        <p:txBody>
          <a:bodyPr/>
          <a:lstStyle>
            <a:lvl1pPr>
              <a:defRPr/>
            </a:lvl1pPr>
          </a:lstStyle>
          <a:p>
            <a:fld id="{7998DCBF-CA35-D24B-B376-82FE30DF0175}" type="slidenum">
              <a:rPr lang="en-GB" altLang="en-US"/>
              <a:pPr/>
              <a:t>‹#›</a:t>
            </a:fld>
            <a:endParaRPr lang="en-GB" altLang="en-US"/>
          </a:p>
        </p:txBody>
      </p:sp>
    </p:spTree>
    <p:extLst>
      <p:ext uri="{BB962C8B-B14F-4D97-AF65-F5344CB8AC3E}">
        <p14:creationId xmlns:p14="http://schemas.microsoft.com/office/powerpoint/2010/main" val="292350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D1DA5CA-5438-2671-49A5-C7499001C779}"/>
              </a:ext>
            </a:extLst>
          </p:cNvPr>
          <p:cNvSpPr>
            <a:spLocks noGrp="1"/>
          </p:cNvSpPr>
          <p:nvPr>
            <p:ph type="dt" sz="half" idx="10"/>
          </p:nvPr>
        </p:nvSpPr>
        <p:spPr/>
        <p:txBody>
          <a:bodyPr/>
          <a:lstStyle>
            <a:lvl1pPr>
              <a:defRPr/>
            </a:lvl1pPr>
          </a:lstStyle>
          <a:p>
            <a:pPr>
              <a:defRPr/>
            </a:pPr>
            <a:endParaRPr lang="en-GB"/>
          </a:p>
        </p:txBody>
      </p:sp>
      <p:sp>
        <p:nvSpPr>
          <p:cNvPr id="3" name="Footer Placeholder 4">
            <a:extLst>
              <a:ext uri="{FF2B5EF4-FFF2-40B4-BE49-F238E27FC236}">
                <a16:creationId xmlns:a16="http://schemas.microsoft.com/office/drawing/2014/main" id="{C6500119-EAE1-0FFD-4753-485D64ED356B}"/>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381AFF9B-CE6F-6B59-759C-A621F9FC5C99}"/>
              </a:ext>
            </a:extLst>
          </p:cNvPr>
          <p:cNvSpPr>
            <a:spLocks noGrp="1"/>
          </p:cNvSpPr>
          <p:nvPr>
            <p:ph type="sldNum" sz="quarter" idx="12"/>
          </p:nvPr>
        </p:nvSpPr>
        <p:spPr/>
        <p:txBody>
          <a:bodyPr/>
          <a:lstStyle>
            <a:lvl1pPr>
              <a:defRPr/>
            </a:lvl1pPr>
          </a:lstStyle>
          <a:p>
            <a:fld id="{DECB05EB-99D3-8349-9CA9-DE9B7C49C534}" type="slidenum">
              <a:rPr lang="en-GB" altLang="en-US"/>
              <a:pPr/>
              <a:t>‹#›</a:t>
            </a:fld>
            <a:endParaRPr lang="en-GB" altLang="en-US"/>
          </a:p>
        </p:txBody>
      </p:sp>
    </p:spTree>
    <p:extLst>
      <p:ext uri="{BB962C8B-B14F-4D97-AF65-F5344CB8AC3E}">
        <p14:creationId xmlns:p14="http://schemas.microsoft.com/office/powerpoint/2010/main" val="7413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850B163-B16D-72F9-2391-DAB881D91404}"/>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A32AF689-5647-AC57-EE4B-D52046AB4275}"/>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0AE05E8-F3DA-C48C-9619-00DD6FC11C34}"/>
              </a:ext>
            </a:extLst>
          </p:cNvPr>
          <p:cNvSpPr>
            <a:spLocks noGrp="1"/>
          </p:cNvSpPr>
          <p:nvPr>
            <p:ph type="sldNum" sz="quarter" idx="12"/>
          </p:nvPr>
        </p:nvSpPr>
        <p:spPr/>
        <p:txBody>
          <a:bodyPr/>
          <a:lstStyle>
            <a:lvl1pPr>
              <a:defRPr/>
            </a:lvl1pPr>
          </a:lstStyle>
          <a:p>
            <a:fld id="{9C14541F-81B2-A948-A5F9-8EC768A0890B}" type="slidenum">
              <a:rPr lang="en-GB" altLang="en-US"/>
              <a:pPr/>
              <a:t>‹#›</a:t>
            </a:fld>
            <a:endParaRPr lang="en-GB" altLang="en-US"/>
          </a:p>
        </p:txBody>
      </p:sp>
    </p:spTree>
    <p:extLst>
      <p:ext uri="{BB962C8B-B14F-4D97-AF65-F5344CB8AC3E}">
        <p14:creationId xmlns:p14="http://schemas.microsoft.com/office/powerpoint/2010/main" val="113699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F6F0E30-02F5-BFFA-BB78-EEFCD1C76EB5}"/>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818E9AF4-FD76-4E3D-4B6D-9DFBAA0F45C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C8C9F43-D8FC-4BF1-DF7C-5D8F27A2D6D1}"/>
              </a:ext>
            </a:extLst>
          </p:cNvPr>
          <p:cNvSpPr>
            <a:spLocks noGrp="1"/>
          </p:cNvSpPr>
          <p:nvPr>
            <p:ph type="sldNum" sz="quarter" idx="12"/>
          </p:nvPr>
        </p:nvSpPr>
        <p:spPr/>
        <p:txBody>
          <a:bodyPr/>
          <a:lstStyle>
            <a:lvl1pPr>
              <a:defRPr/>
            </a:lvl1pPr>
          </a:lstStyle>
          <a:p>
            <a:fld id="{0724A47B-D3E1-EA4F-BBDA-52B3CE0D3C40}" type="slidenum">
              <a:rPr lang="en-GB" altLang="en-US"/>
              <a:pPr/>
              <a:t>‹#›</a:t>
            </a:fld>
            <a:endParaRPr lang="en-GB" altLang="en-US"/>
          </a:p>
        </p:txBody>
      </p:sp>
    </p:spTree>
    <p:extLst>
      <p:ext uri="{BB962C8B-B14F-4D97-AF65-F5344CB8AC3E}">
        <p14:creationId xmlns:p14="http://schemas.microsoft.com/office/powerpoint/2010/main" val="447499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4A38B6A-A677-FD37-8821-C3438FE6356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8EB51B52-49BF-C18A-D518-130487FC2F0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28C1FCBA-D5BE-949D-4F7F-8148ED4C82C8}"/>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endParaRPr lang="en-GB"/>
          </a:p>
        </p:txBody>
      </p:sp>
      <p:sp>
        <p:nvSpPr>
          <p:cNvPr id="5" name="Footer Placeholder 4">
            <a:extLst>
              <a:ext uri="{FF2B5EF4-FFF2-40B4-BE49-F238E27FC236}">
                <a16:creationId xmlns:a16="http://schemas.microsoft.com/office/drawing/2014/main" id="{1C4A2825-2B49-48D0-8042-F91166800A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A9B13145-404D-0C92-6A7E-73B78D0BD1E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AB3FC7C5-85AA-6E45-B681-4CA0F4BA801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BE321D-EDA0-DAD8-7684-C61CEEC7B75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AE"/>
          </a:p>
        </p:txBody>
      </p:sp>
      <p:sp>
        <p:nvSpPr>
          <p:cNvPr id="3" name="Text Placeholder 2">
            <a:extLst>
              <a:ext uri="{FF2B5EF4-FFF2-40B4-BE49-F238E27FC236}">
                <a16:creationId xmlns:a16="http://schemas.microsoft.com/office/drawing/2014/main" id="{9B764813-04C7-0703-F4DC-BB73D2F31D4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E"/>
          </a:p>
        </p:txBody>
      </p:sp>
      <p:sp>
        <p:nvSpPr>
          <p:cNvPr id="4" name="Date Placeholder 3">
            <a:extLst>
              <a:ext uri="{FF2B5EF4-FFF2-40B4-BE49-F238E27FC236}">
                <a16:creationId xmlns:a16="http://schemas.microsoft.com/office/drawing/2014/main" id="{AC0EF867-0EE3-5DAA-E63C-3224970EE9E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87F1A0-B721-2B4B-888C-E32E245D539D}" type="datetimeFigureOut">
              <a:rPr lang="en-AE" smtClean="0"/>
              <a:t>24/01/2024</a:t>
            </a:fld>
            <a:endParaRPr lang="en-AE"/>
          </a:p>
        </p:txBody>
      </p:sp>
      <p:sp>
        <p:nvSpPr>
          <p:cNvPr id="5" name="Footer Placeholder 4">
            <a:extLst>
              <a:ext uri="{FF2B5EF4-FFF2-40B4-BE49-F238E27FC236}">
                <a16:creationId xmlns:a16="http://schemas.microsoft.com/office/drawing/2014/main" id="{DEDBB1B2-FAD1-0FB6-6598-3EB29AA4223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E"/>
          </a:p>
        </p:txBody>
      </p:sp>
      <p:sp>
        <p:nvSpPr>
          <p:cNvPr id="6" name="Slide Number Placeholder 5">
            <a:extLst>
              <a:ext uri="{FF2B5EF4-FFF2-40B4-BE49-F238E27FC236}">
                <a16:creationId xmlns:a16="http://schemas.microsoft.com/office/drawing/2014/main" id="{86D1C0E2-5B71-D6E8-EB47-79DE525A0F0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9065AB-E8B8-B546-B78F-A4A229E1508A}" type="slidenum">
              <a:rPr lang="en-AE" smtClean="0"/>
              <a:t>‹#›</a:t>
            </a:fld>
            <a:endParaRPr lang="en-AE"/>
          </a:p>
        </p:txBody>
      </p:sp>
    </p:spTree>
    <p:extLst>
      <p:ext uri="{BB962C8B-B14F-4D97-AF65-F5344CB8AC3E}">
        <p14:creationId xmlns:p14="http://schemas.microsoft.com/office/powerpoint/2010/main" val="2392307858"/>
      </p:ext>
    </p:extLst>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A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09E68C2-1D76-7D5A-D162-D3CF588FA18E}"/>
              </a:ext>
            </a:extLst>
          </p:cNvPr>
          <p:cNvSpPr>
            <a:spLocks noGrp="1" noChangeArrowheads="1"/>
          </p:cNvSpPr>
          <p:nvPr>
            <p:ph type="ctrTitle"/>
          </p:nvPr>
        </p:nvSpPr>
        <p:spPr/>
        <p:txBody>
          <a:bodyPr/>
          <a:lstStyle/>
          <a:p>
            <a:pPr eaLnBrk="1" hangingPunct="1"/>
            <a:r>
              <a:rPr lang="en-GB" altLang="en-US" dirty="0"/>
              <a:t>Key Stage 4 </a:t>
            </a:r>
            <a:br>
              <a:rPr lang="en-GB" altLang="en-US" dirty="0"/>
            </a:br>
            <a:r>
              <a:rPr lang="en-GB" altLang="en-US" dirty="0"/>
              <a:t>Option Choices</a:t>
            </a:r>
          </a:p>
        </p:txBody>
      </p:sp>
      <p:sp>
        <p:nvSpPr>
          <p:cNvPr id="39939" name="Rectangle 3">
            <a:extLst>
              <a:ext uri="{FF2B5EF4-FFF2-40B4-BE49-F238E27FC236}">
                <a16:creationId xmlns:a16="http://schemas.microsoft.com/office/drawing/2014/main" id="{78FB4BBF-FBFB-E0F8-0E3F-FD82B7011E4D}"/>
              </a:ext>
            </a:extLst>
          </p:cNvPr>
          <p:cNvSpPr>
            <a:spLocks noGrp="1" noChangeArrowheads="1"/>
          </p:cNvSpPr>
          <p:nvPr>
            <p:ph type="subTitle" idx="1"/>
          </p:nvPr>
        </p:nvSpPr>
        <p:spPr/>
        <p:txBody>
          <a:bodyPr rtlCol="0">
            <a:normAutofit/>
          </a:bodyPr>
          <a:lstStyle/>
          <a:p>
            <a:pPr eaLnBrk="1" fontAlgn="auto" hangingPunct="1">
              <a:spcAft>
                <a:spcPts val="0"/>
              </a:spcAft>
              <a:defRPr/>
            </a:pPr>
            <a:r>
              <a:rPr lang="en-GB" dirty="0" smtClean="0"/>
              <a:t>Thursday</a:t>
            </a:r>
            <a:r>
              <a:rPr lang="en-GB" dirty="0" smtClean="0"/>
              <a:t> </a:t>
            </a:r>
            <a:r>
              <a:rPr lang="en-GB" dirty="0"/>
              <a:t>25th January </a:t>
            </a:r>
            <a:r>
              <a:rPr lang="en-GB" dirty="0" smtClean="0"/>
              <a:t>2024</a:t>
            </a:r>
            <a:endParaRPr lang="en-GB" dirty="0"/>
          </a:p>
          <a:p>
            <a:pPr eaLnBrk="1" fontAlgn="auto" hangingPunct="1">
              <a:spcAft>
                <a:spcPts val="0"/>
              </a:spcAft>
              <a:defRPr/>
            </a:pPr>
            <a:r>
              <a:rPr lang="en-GB" dirty="0"/>
              <a:t>Mrs Keenan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a:extLst>
              <a:ext uri="{FF2B5EF4-FFF2-40B4-BE49-F238E27FC236}">
                <a16:creationId xmlns:a16="http://schemas.microsoft.com/office/drawing/2014/main" id="{E800C32A-9E8E-1494-29BA-A5DB666220A7}"/>
              </a:ext>
            </a:extLst>
          </p:cNvPr>
          <p:cNvSpPr>
            <a:spLocks noChangeArrowheads="1"/>
          </p:cNvSpPr>
          <p:nvPr/>
        </p:nvSpPr>
        <p:spPr bwMode="auto">
          <a:xfrm>
            <a:off x="247973" y="123987"/>
            <a:ext cx="8674354" cy="729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3600" b="1" u="sng" dirty="0">
                <a:latin typeface="Times New Roman" panose="02020603050405020304" pitchFamily="18" charset="0"/>
              </a:rPr>
              <a:t>Submission of Choices</a:t>
            </a:r>
          </a:p>
          <a:p>
            <a:pPr eaLnBrk="1" hangingPunct="1">
              <a:spcBef>
                <a:spcPct val="0"/>
              </a:spcBef>
              <a:buFontTx/>
              <a:buNone/>
            </a:pPr>
            <a:r>
              <a:rPr lang="en-GB" altLang="en-US" sz="3600" b="1" dirty="0">
                <a:latin typeface="Times New Roman" panose="02020603050405020304" pitchFamily="18" charset="0"/>
              </a:rPr>
              <a:t>Completing the preference form on line </a:t>
            </a:r>
            <a:r>
              <a:rPr lang="en-GB" altLang="en-US" sz="3600" b="1" u="sng" dirty="0">
                <a:latin typeface="Times New Roman" panose="02020603050405020304" pitchFamily="18" charset="0"/>
              </a:rPr>
              <a:t>NOT ON paper!</a:t>
            </a:r>
          </a:p>
          <a:p>
            <a:pPr eaLnBrk="1" hangingPunct="1">
              <a:spcBef>
                <a:spcPct val="0"/>
              </a:spcBef>
              <a:buFontTx/>
              <a:buNone/>
            </a:pPr>
            <a:endParaRPr lang="en-GB" altLang="en-US" sz="3600" b="1" dirty="0">
              <a:latin typeface="Times New Roman" panose="02020603050405020304" pitchFamily="18" charset="0"/>
            </a:endParaRPr>
          </a:p>
          <a:p>
            <a:pPr eaLnBrk="1" hangingPunct="1">
              <a:spcBef>
                <a:spcPct val="0"/>
              </a:spcBef>
              <a:buFontTx/>
              <a:buNone/>
            </a:pPr>
            <a:r>
              <a:rPr lang="en-GB" altLang="en-US" sz="3600" b="1" dirty="0">
                <a:latin typeface="Times New Roman" panose="02020603050405020304" pitchFamily="18" charset="0"/>
              </a:rPr>
              <a:t>Every student has been sent a link to their school email account to enable them to access Options Online. All option choices must be completed using this system.</a:t>
            </a:r>
          </a:p>
          <a:p>
            <a:pPr eaLnBrk="1" hangingPunct="1">
              <a:spcBef>
                <a:spcPct val="0"/>
              </a:spcBef>
              <a:buFontTx/>
              <a:buNone/>
            </a:pPr>
            <a:endParaRPr lang="en-GB" altLang="en-US" sz="3600" b="1" dirty="0">
              <a:latin typeface="Times New Roman" panose="02020603050405020304" pitchFamily="18" charset="0"/>
            </a:endParaRPr>
          </a:p>
          <a:p>
            <a:pPr eaLnBrk="1" hangingPunct="1">
              <a:spcBef>
                <a:spcPct val="0"/>
              </a:spcBef>
              <a:buFontTx/>
              <a:buNone/>
            </a:pPr>
            <a:r>
              <a:rPr lang="en-GB" altLang="en-US" sz="3600" b="1" dirty="0">
                <a:latin typeface="Times New Roman" panose="02020603050405020304" pitchFamily="18" charset="0"/>
              </a:rPr>
              <a:t>Remember – blue is your 1</a:t>
            </a:r>
            <a:r>
              <a:rPr lang="en-GB" altLang="en-US" sz="3600" b="1" baseline="30000" dirty="0">
                <a:latin typeface="Times New Roman" panose="02020603050405020304" pitchFamily="18" charset="0"/>
              </a:rPr>
              <a:t>st</a:t>
            </a:r>
            <a:r>
              <a:rPr lang="en-GB" altLang="en-US" sz="3600" b="1" dirty="0">
                <a:latin typeface="Times New Roman" panose="02020603050405020304" pitchFamily="18" charset="0"/>
              </a:rPr>
              <a:t> choice</a:t>
            </a:r>
          </a:p>
          <a:p>
            <a:pPr eaLnBrk="1" hangingPunct="1">
              <a:spcBef>
                <a:spcPct val="0"/>
              </a:spcBef>
              <a:buFontTx/>
              <a:buNone/>
            </a:pPr>
            <a:r>
              <a:rPr lang="en-GB" altLang="en-US" sz="3600" b="1" dirty="0">
                <a:latin typeface="Times New Roman" panose="02020603050405020304" pitchFamily="18" charset="0"/>
              </a:rPr>
              <a:t>		       orange is your reserve choice </a:t>
            </a:r>
          </a:p>
          <a:p>
            <a:pPr eaLnBrk="1" hangingPunct="1">
              <a:spcBef>
                <a:spcPct val="0"/>
              </a:spcBef>
              <a:buFontTx/>
              <a:buNone/>
            </a:pPr>
            <a:r>
              <a:rPr lang="en-GB" altLang="en-US" sz="3600" b="1" dirty="0">
                <a:latin typeface="Times New Roman" panose="02020603050405020304" pitchFamily="18" charset="0"/>
              </a:rPr>
              <a:t>		       PRESS SAVE</a:t>
            </a:r>
          </a:p>
          <a:p>
            <a:pPr eaLnBrk="1" hangingPunct="1">
              <a:spcBef>
                <a:spcPct val="0"/>
              </a:spcBef>
              <a:buFontTx/>
              <a:buNone/>
            </a:pPr>
            <a:endParaRPr lang="en-GB" altLang="en-US" sz="3600" b="1"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descr="Graphical user interface, application&#10;&#10;Description automatically generated">
            <a:extLst>
              <a:ext uri="{FF2B5EF4-FFF2-40B4-BE49-F238E27FC236}">
                <a16:creationId xmlns:a16="http://schemas.microsoft.com/office/drawing/2014/main" id="{930305BB-F82A-DDF8-7619-BED4D3911F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973" y="278968"/>
            <a:ext cx="8188658" cy="5579391"/>
          </a:xfrm>
          <a:prstGeom prst="rect">
            <a:avLst/>
          </a:prstGeom>
        </p:spPr>
      </p:pic>
    </p:spTree>
    <p:extLst>
      <p:ext uri="{BB962C8B-B14F-4D97-AF65-F5344CB8AC3E}">
        <p14:creationId xmlns:p14="http://schemas.microsoft.com/office/powerpoint/2010/main" val="1596866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FDB506F-F21D-AB58-5047-84CEBB2BB5B6}"/>
              </a:ext>
            </a:extLst>
          </p:cNvPr>
          <p:cNvSpPr>
            <a:spLocks noGrp="1" noChangeArrowheads="1"/>
          </p:cNvSpPr>
          <p:nvPr>
            <p:ph type="title" idx="4294967295"/>
          </p:nvPr>
        </p:nvSpPr>
        <p:spPr>
          <a:xfrm>
            <a:off x="0" y="204787"/>
            <a:ext cx="9144000" cy="1345043"/>
          </a:xfrm>
        </p:spPr>
        <p:txBody>
          <a:bodyPr/>
          <a:lstStyle/>
          <a:p>
            <a:pPr eaLnBrk="1" hangingPunct="1"/>
            <a:r>
              <a:rPr lang="en-GB" altLang="en-US" sz="4000" dirty="0"/>
              <a:t>Example 1</a:t>
            </a:r>
            <a:br>
              <a:rPr lang="en-GB" altLang="en-US" sz="4000" dirty="0"/>
            </a:br>
            <a:r>
              <a:rPr lang="en-GB" altLang="en-US" sz="1800" dirty="0"/>
              <a:t>11 GCSEs – </a:t>
            </a:r>
            <a:r>
              <a:rPr lang="en-GB" altLang="en-US" sz="1800" dirty="0" err="1"/>
              <a:t>Ebacc</a:t>
            </a:r>
            <a:r>
              <a:rPr lang="en-GB" altLang="en-US" sz="1800" dirty="0"/>
              <a:t> route</a:t>
            </a:r>
            <a:br>
              <a:rPr lang="en-GB" altLang="en-US" sz="1800" dirty="0"/>
            </a:br>
            <a:r>
              <a:rPr lang="en-GB" altLang="en-US" sz="1800" dirty="0" err="1"/>
              <a:t>Ebacc</a:t>
            </a:r>
            <a:r>
              <a:rPr lang="en-GB" altLang="en-US" sz="1800" dirty="0"/>
              <a:t> – students will choose Geography or History </a:t>
            </a:r>
            <a:r>
              <a:rPr lang="en-GB" altLang="en-US" sz="1800" b="1" dirty="0"/>
              <a:t>AND </a:t>
            </a:r>
            <a:r>
              <a:rPr lang="en-GB" altLang="en-US" sz="1800" dirty="0"/>
              <a:t>a language </a:t>
            </a:r>
            <a:endParaRPr lang="en-US" altLang="en-US" sz="1800" dirty="0"/>
          </a:p>
        </p:txBody>
      </p:sp>
      <p:sp>
        <p:nvSpPr>
          <p:cNvPr id="8278" name="Text Box 86">
            <a:extLst>
              <a:ext uri="{FF2B5EF4-FFF2-40B4-BE49-F238E27FC236}">
                <a16:creationId xmlns:a16="http://schemas.microsoft.com/office/drawing/2014/main" id="{EDF6A3C5-9613-F0E0-0055-11B23CDD983E}"/>
              </a:ext>
            </a:extLst>
          </p:cNvPr>
          <p:cNvSpPr txBox="1">
            <a:spLocks noChangeArrowheads="1"/>
          </p:cNvSpPr>
          <p:nvPr/>
        </p:nvSpPr>
        <p:spPr bwMode="auto">
          <a:xfrm>
            <a:off x="1022350" y="2114550"/>
            <a:ext cx="3751263" cy="3048000"/>
          </a:xfrm>
          <a:prstGeom prst="rect">
            <a:avLst/>
          </a:prstGeom>
          <a:solidFill>
            <a:schemeClr val="bg1"/>
          </a:solidFill>
          <a:ln w="9525">
            <a:noFill/>
            <a:miter lim="800000"/>
            <a:headEnd/>
            <a:tailEnd/>
          </a:ln>
        </p:spPr>
        <p:txBody>
          <a:bodyPr>
            <a:spAutoFit/>
          </a:bodyPr>
          <a:lstStyle/>
          <a:p>
            <a:pPr eaLnBrk="1" hangingPunct="1">
              <a:defRPr/>
            </a:pPr>
            <a:r>
              <a:rPr lang="en-GB" sz="2400" b="1" u="sng" dirty="0">
                <a:latin typeface="+mj-lt"/>
              </a:rPr>
              <a:t>CORE – 8 GCSEs</a:t>
            </a:r>
          </a:p>
          <a:p>
            <a:pPr eaLnBrk="1" hangingPunct="1">
              <a:defRPr/>
            </a:pPr>
            <a:endParaRPr lang="en-GB" sz="2400" b="1" dirty="0">
              <a:latin typeface="+mj-lt"/>
            </a:endParaRPr>
          </a:p>
          <a:p>
            <a:pPr eaLnBrk="1" hangingPunct="1">
              <a:defRPr/>
            </a:pPr>
            <a:r>
              <a:rPr lang="en-GB" sz="2400" b="1" dirty="0">
                <a:latin typeface="+mj-lt"/>
              </a:rPr>
              <a:t>English</a:t>
            </a:r>
          </a:p>
          <a:p>
            <a:pPr eaLnBrk="1" hangingPunct="1">
              <a:defRPr/>
            </a:pPr>
            <a:r>
              <a:rPr lang="en-GB" sz="2400" b="1" dirty="0">
                <a:latin typeface="+mj-lt"/>
              </a:rPr>
              <a:t>English Literature</a:t>
            </a:r>
          </a:p>
          <a:p>
            <a:pPr eaLnBrk="1" hangingPunct="1">
              <a:defRPr/>
            </a:pPr>
            <a:r>
              <a:rPr lang="en-GB" sz="2400" b="1" dirty="0">
                <a:latin typeface="+mj-lt"/>
              </a:rPr>
              <a:t>Maths</a:t>
            </a:r>
          </a:p>
          <a:p>
            <a:pPr eaLnBrk="1" hangingPunct="1">
              <a:defRPr/>
            </a:pPr>
            <a:r>
              <a:rPr lang="en-GB" sz="2400" b="1" dirty="0">
                <a:latin typeface="+mj-lt"/>
              </a:rPr>
              <a:t>Triple Science  (3)</a:t>
            </a:r>
          </a:p>
          <a:p>
            <a:pPr eaLnBrk="1" hangingPunct="1">
              <a:defRPr/>
            </a:pPr>
            <a:r>
              <a:rPr lang="en-GB" sz="2400" b="1" dirty="0">
                <a:latin typeface="+mj-lt"/>
              </a:rPr>
              <a:t>Religious Studies </a:t>
            </a:r>
          </a:p>
          <a:p>
            <a:pPr eaLnBrk="1" hangingPunct="1">
              <a:defRPr/>
            </a:pPr>
            <a:r>
              <a:rPr lang="en-GB" sz="2400" b="1" dirty="0">
                <a:latin typeface="+mj-lt"/>
              </a:rPr>
              <a:t>Citizenship Studies </a:t>
            </a:r>
          </a:p>
        </p:txBody>
      </p:sp>
      <p:sp>
        <p:nvSpPr>
          <p:cNvPr id="8280" name="Text Box 88">
            <a:extLst>
              <a:ext uri="{FF2B5EF4-FFF2-40B4-BE49-F238E27FC236}">
                <a16:creationId xmlns:a16="http://schemas.microsoft.com/office/drawing/2014/main" id="{4E90F855-6B02-C739-F8E2-F0A8CBCF531B}"/>
              </a:ext>
            </a:extLst>
          </p:cNvPr>
          <p:cNvSpPr txBox="1">
            <a:spLocks noChangeArrowheads="1"/>
          </p:cNvSpPr>
          <p:nvPr/>
        </p:nvSpPr>
        <p:spPr bwMode="auto">
          <a:xfrm>
            <a:off x="4953000" y="2057400"/>
            <a:ext cx="3949700" cy="1938338"/>
          </a:xfrm>
          <a:prstGeom prst="rect">
            <a:avLst/>
          </a:prstGeom>
          <a:solidFill>
            <a:schemeClr val="bg1"/>
          </a:solidFill>
          <a:ln w="9525">
            <a:noFill/>
            <a:miter lim="800000"/>
            <a:headEnd/>
            <a:tailEnd/>
          </a:ln>
        </p:spPr>
        <p:txBody>
          <a:bodyPr>
            <a:spAutoFit/>
          </a:bodyPr>
          <a:lstStyle/>
          <a:p>
            <a:pPr eaLnBrk="1" hangingPunct="1">
              <a:defRPr/>
            </a:pPr>
            <a:r>
              <a:rPr lang="en-GB" sz="2400" b="1" u="sng" dirty="0">
                <a:latin typeface="+mj-lt"/>
              </a:rPr>
              <a:t>OPTIONS – 3 GCSEs</a:t>
            </a:r>
          </a:p>
          <a:p>
            <a:pPr eaLnBrk="1" hangingPunct="1">
              <a:defRPr/>
            </a:pPr>
            <a:endParaRPr lang="en-GB" sz="2400" b="1" dirty="0">
              <a:latin typeface="+mj-lt"/>
            </a:endParaRPr>
          </a:p>
          <a:p>
            <a:pPr marL="457200" indent="-457200" eaLnBrk="1" hangingPunct="1">
              <a:buFont typeface="+mj-lt"/>
              <a:buAutoNum type="alphaUcPeriod"/>
              <a:defRPr/>
            </a:pPr>
            <a:r>
              <a:rPr lang="en-GB" sz="2400" b="1" dirty="0">
                <a:latin typeface="+mj-lt"/>
              </a:rPr>
              <a:t>PE</a:t>
            </a:r>
          </a:p>
          <a:p>
            <a:pPr eaLnBrk="1" hangingPunct="1">
              <a:defRPr/>
            </a:pPr>
            <a:r>
              <a:rPr lang="en-GB" sz="2400" b="1" dirty="0">
                <a:latin typeface="Arial Unicode MS" pitchFamily="34" charset="-128"/>
              </a:rPr>
              <a:t>B.  </a:t>
            </a:r>
            <a:r>
              <a:rPr lang="en-GB" sz="2400" b="1" dirty="0">
                <a:latin typeface="Calibri" panose="020F0502020204030204" pitchFamily="34" charset="0"/>
              </a:rPr>
              <a:t>Geography</a:t>
            </a:r>
          </a:p>
          <a:p>
            <a:pPr eaLnBrk="1" hangingPunct="1">
              <a:defRPr/>
            </a:pPr>
            <a:r>
              <a:rPr lang="en-GB" sz="2400" b="1" dirty="0">
                <a:latin typeface="Arial Unicode MS" pitchFamily="34" charset="-128"/>
              </a:rPr>
              <a:t>C.  Spanish</a:t>
            </a:r>
            <a:endParaRPr lang="en-GB" sz="2400" b="1"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2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2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78" grpId="0" animBg="1" autoUpdateAnimBg="0"/>
      <p:bldP spid="828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F7F8721-7C4C-BFAC-34B2-0DA44C282B9B}"/>
              </a:ext>
            </a:extLst>
          </p:cNvPr>
          <p:cNvGraphicFramePr>
            <a:graphicFrameLocks noGrp="1"/>
          </p:cNvGraphicFramePr>
          <p:nvPr>
            <p:extLst>
              <p:ext uri="{D42A27DB-BD31-4B8C-83A1-F6EECF244321}">
                <p14:modId xmlns:p14="http://schemas.microsoft.com/office/powerpoint/2010/main" val="227381644"/>
              </p:ext>
            </p:extLst>
          </p:nvPr>
        </p:nvGraphicFramePr>
        <p:xfrm>
          <a:off x="268288" y="200025"/>
          <a:ext cx="8512176" cy="6169027"/>
        </p:xfrm>
        <a:graphic>
          <a:graphicData uri="http://schemas.openxmlformats.org/drawingml/2006/table">
            <a:tbl>
              <a:tblPr firstRow="1" bandRow="1">
                <a:tableStyleId>{5C22544A-7EE6-4342-B048-85BDC9FD1C3A}</a:tableStyleId>
              </a:tblPr>
              <a:tblGrid>
                <a:gridCol w="2128044">
                  <a:extLst>
                    <a:ext uri="{9D8B030D-6E8A-4147-A177-3AD203B41FA5}">
                      <a16:colId xmlns:a16="http://schemas.microsoft.com/office/drawing/2014/main" val="20000"/>
                    </a:ext>
                  </a:extLst>
                </a:gridCol>
                <a:gridCol w="2128044">
                  <a:extLst>
                    <a:ext uri="{9D8B030D-6E8A-4147-A177-3AD203B41FA5}">
                      <a16:colId xmlns:a16="http://schemas.microsoft.com/office/drawing/2014/main" val="20001"/>
                    </a:ext>
                  </a:extLst>
                </a:gridCol>
                <a:gridCol w="2128044">
                  <a:extLst>
                    <a:ext uri="{9D8B030D-6E8A-4147-A177-3AD203B41FA5}">
                      <a16:colId xmlns:a16="http://schemas.microsoft.com/office/drawing/2014/main" val="20002"/>
                    </a:ext>
                  </a:extLst>
                </a:gridCol>
                <a:gridCol w="2128044">
                  <a:extLst>
                    <a:ext uri="{9D8B030D-6E8A-4147-A177-3AD203B41FA5}">
                      <a16:colId xmlns:a16="http://schemas.microsoft.com/office/drawing/2014/main" val="20003"/>
                    </a:ext>
                  </a:extLst>
                </a:gridCol>
              </a:tblGrid>
              <a:tr h="436004">
                <a:tc>
                  <a:txBody>
                    <a:bodyPr/>
                    <a:lstStyle/>
                    <a:p>
                      <a:endParaRPr lang="en-US" sz="1600" dirty="0"/>
                    </a:p>
                  </a:txBody>
                  <a:tcPr marL="91433" marR="91433" marT="45716" marB="45716"/>
                </a:tc>
                <a:tc>
                  <a:txBody>
                    <a:bodyPr/>
                    <a:lstStyle/>
                    <a:p>
                      <a:pPr algn="ctr"/>
                      <a:r>
                        <a:rPr lang="en-GB" sz="1600" dirty="0"/>
                        <a:t>A</a:t>
                      </a:r>
                      <a:endParaRPr lang="en-US" sz="1600" dirty="0"/>
                    </a:p>
                  </a:txBody>
                  <a:tcPr marL="91433" marR="91433" marT="45716" marB="45716"/>
                </a:tc>
                <a:tc>
                  <a:txBody>
                    <a:bodyPr/>
                    <a:lstStyle/>
                    <a:p>
                      <a:pPr algn="ctr"/>
                      <a:r>
                        <a:rPr lang="en-US" sz="1600" dirty="0"/>
                        <a:t>B</a:t>
                      </a:r>
                    </a:p>
                  </a:txBody>
                  <a:tcPr marL="91433" marR="91433" marT="45716" marB="45716"/>
                </a:tc>
                <a:tc>
                  <a:txBody>
                    <a:bodyPr/>
                    <a:lstStyle/>
                    <a:p>
                      <a:pPr algn="ctr"/>
                      <a:r>
                        <a:rPr lang="en-US" sz="1600" dirty="0"/>
                        <a:t>C</a:t>
                      </a:r>
                    </a:p>
                  </a:txBody>
                  <a:tcPr marL="91433" marR="91433" marT="45716" marB="45716"/>
                </a:tc>
                <a:extLst>
                  <a:ext uri="{0D108BD9-81ED-4DB2-BD59-A6C34878D82A}">
                    <a16:rowId xmlns:a16="http://schemas.microsoft.com/office/drawing/2014/main" val="10000"/>
                  </a:ext>
                </a:extLst>
              </a:tr>
              <a:tr h="1615431">
                <a:tc>
                  <a:txBody>
                    <a:bodyPr/>
                    <a:lstStyle/>
                    <a:p>
                      <a:r>
                        <a:rPr lang="en-US" sz="2000" b="1" dirty="0"/>
                        <a:t>Section 1</a:t>
                      </a:r>
                    </a:p>
                    <a:p>
                      <a:r>
                        <a:rPr lang="en-US" sz="2000" b="1" dirty="0">
                          <a:solidFill>
                            <a:srgbClr val="FF0000"/>
                          </a:solidFill>
                        </a:rPr>
                        <a:t>Students must choose at least one from this section</a:t>
                      </a:r>
                    </a:p>
                  </a:txBody>
                  <a:tcPr marL="91433" marR="91433" marT="45716" marB="45716"/>
                </a:tc>
                <a:tc>
                  <a:txBody>
                    <a:bodyPr/>
                    <a:lstStyle/>
                    <a:p>
                      <a:r>
                        <a:rPr lang="en-GB" sz="1800" kern="1200" dirty="0">
                          <a:solidFill>
                            <a:schemeClr val="dk1"/>
                          </a:solidFill>
                          <a:effectLst/>
                          <a:latin typeface="+mn-lt"/>
                          <a:ea typeface="+mn-ea"/>
                          <a:cs typeface="+mn-cs"/>
                        </a:rPr>
                        <a:t>Geography </a:t>
                      </a:r>
                    </a:p>
                    <a:p>
                      <a:r>
                        <a:rPr lang="en-GB" sz="1800" kern="1200" dirty="0">
                          <a:solidFill>
                            <a:schemeClr val="dk1"/>
                          </a:solidFill>
                          <a:effectLst/>
                          <a:latin typeface="+mn-lt"/>
                          <a:ea typeface="+mn-ea"/>
                          <a:cs typeface="+mn-cs"/>
                        </a:rPr>
                        <a:t>History</a:t>
                      </a:r>
                    </a:p>
                    <a:p>
                      <a:r>
                        <a:rPr lang="en-GB" sz="1800" kern="1200" dirty="0" smtClean="0">
                          <a:solidFill>
                            <a:schemeClr val="dk1"/>
                          </a:solidFill>
                          <a:effectLst/>
                          <a:latin typeface="+mn-lt"/>
                          <a:ea typeface="+mn-ea"/>
                          <a:cs typeface="+mn-cs"/>
                        </a:rPr>
                        <a:t>Spanish</a:t>
                      </a:r>
                      <a:endParaRPr lang="en-US" sz="1800" dirty="0"/>
                    </a:p>
                    <a:p>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Geography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History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dk1"/>
                          </a:solidFill>
                          <a:effectLst/>
                          <a:latin typeface="+mn-lt"/>
                          <a:ea typeface="+mn-ea"/>
                          <a:cs typeface="+mn-cs"/>
                        </a:rPr>
                        <a:t>French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Geography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History</a:t>
                      </a:r>
                    </a:p>
                    <a:p>
                      <a:r>
                        <a:rPr lang="en-GB" sz="2000" b="1" kern="1200" dirty="0">
                          <a:solidFill>
                            <a:schemeClr val="dk1"/>
                          </a:solidFill>
                          <a:effectLst/>
                          <a:latin typeface="+mn-lt"/>
                          <a:ea typeface="+mn-ea"/>
                          <a:cs typeface="+mn-cs"/>
                        </a:rPr>
                        <a:t>Spanish</a:t>
                      </a:r>
                    </a:p>
                    <a:p>
                      <a:endParaRPr lang="en-US" sz="1600" dirty="0"/>
                    </a:p>
                  </a:txBody>
                  <a:tcPr marL="91433" marR="91433" marT="45716" marB="45716"/>
                </a:tc>
                <a:extLst>
                  <a:ext uri="{0D108BD9-81ED-4DB2-BD59-A6C34878D82A}">
                    <a16:rowId xmlns:a16="http://schemas.microsoft.com/office/drawing/2014/main" val="10001"/>
                  </a:ext>
                </a:extLst>
              </a:tr>
              <a:tr h="1859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Section 2</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FF0000"/>
                          </a:solidFill>
                        </a:rPr>
                        <a:t>Students may choose up to 2 subjects from this section</a:t>
                      </a:r>
                    </a:p>
                    <a:p>
                      <a:endParaRPr lang="en-US" sz="1600" dirty="0"/>
                    </a:p>
                  </a:txBody>
                  <a:tcPr marL="91433" marR="91433" marT="45716" marB="45716"/>
                </a:tc>
                <a:tc>
                  <a:txBody>
                    <a:bodyPr/>
                    <a:lstStyle/>
                    <a:p>
                      <a:r>
                        <a:rPr lang="en-GB" sz="1600" kern="1200" dirty="0">
                          <a:solidFill>
                            <a:schemeClr val="dk1"/>
                          </a:solidFill>
                          <a:effectLst/>
                          <a:latin typeface="+mn-lt"/>
                          <a:ea typeface="+mn-ea"/>
                          <a:cs typeface="+mn-cs"/>
                        </a:rPr>
                        <a:t>Business St </a:t>
                      </a:r>
                    </a:p>
                    <a:p>
                      <a:r>
                        <a:rPr lang="en-GB" sz="1600" kern="1200" dirty="0">
                          <a:solidFill>
                            <a:schemeClr val="dk1"/>
                          </a:solidFill>
                          <a:effectLst/>
                          <a:latin typeface="+mn-lt"/>
                          <a:ea typeface="+mn-ea"/>
                          <a:cs typeface="+mn-cs"/>
                        </a:rPr>
                        <a:t>Media Studies (24/1 group only)</a:t>
                      </a:r>
                    </a:p>
                    <a:p>
                      <a:r>
                        <a:rPr lang="en-GB" sz="1600" kern="1200" dirty="0">
                          <a:solidFill>
                            <a:schemeClr val="dk1"/>
                          </a:solidFill>
                          <a:effectLst/>
                          <a:latin typeface="+mn-lt"/>
                          <a:ea typeface="+mn-ea"/>
                          <a:cs typeface="+mn-cs"/>
                        </a:rPr>
                        <a:t>Product Design </a:t>
                      </a:r>
                    </a:p>
                    <a:p>
                      <a:r>
                        <a:rPr lang="en-GB" sz="1600" kern="1200" dirty="0">
                          <a:solidFill>
                            <a:schemeClr val="dk1"/>
                          </a:solidFill>
                          <a:effectLst/>
                          <a:latin typeface="+mn-lt"/>
                          <a:ea typeface="+mn-ea"/>
                          <a:cs typeface="+mn-cs"/>
                        </a:rPr>
                        <a:t>Textiles</a:t>
                      </a:r>
                    </a:p>
                    <a:p>
                      <a:r>
                        <a:rPr lang="en-GB" sz="1800" b="1" kern="1200" dirty="0">
                          <a:solidFill>
                            <a:schemeClr val="dk1"/>
                          </a:solidFill>
                          <a:effectLst/>
                          <a:latin typeface="+mn-lt"/>
                          <a:ea typeface="+mn-ea"/>
                          <a:cs typeface="+mn-cs"/>
                        </a:rPr>
                        <a:t>PE</a:t>
                      </a:r>
                    </a:p>
                  </a:txBody>
                  <a:tcPr marL="91433" marR="91433" marT="45716" marB="45716"/>
                </a:tc>
                <a:tc>
                  <a:txBody>
                    <a:bodyPr/>
                    <a:lstStyle/>
                    <a:p>
                      <a:r>
                        <a:rPr lang="en-GB" sz="1600" kern="1200" dirty="0">
                          <a:solidFill>
                            <a:schemeClr val="dk1"/>
                          </a:solidFill>
                          <a:effectLst/>
                          <a:latin typeface="+mn-lt"/>
                          <a:ea typeface="+mn-ea"/>
                          <a:cs typeface="+mn-cs"/>
                        </a:rPr>
                        <a:t>Art</a:t>
                      </a:r>
                    </a:p>
                    <a:p>
                      <a:r>
                        <a:rPr lang="en-GB" sz="1600" kern="1200" dirty="0">
                          <a:solidFill>
                            <a:schemeClr val="dk1"/>
                          </a:solidFill>
                          <a:effectLst/>
                          <a:latin typeface="+mn-lt"/>
                          <a:ea typeface="+mn-ea"/>
                          <a:cs typeface="+mn-cs"/>
                        </a:rPr>
                        <a:t>Business St </a:t>
                      </a:r>
                    </a:p>
                    <a:p>
                      <a:r>
                        <a:rPr lang="en-GB" sz="1600" kern="1200" dirty="0">
                          <a:solidFill>
                            <a:schemeClr val="dk1"/>
                          </a:solidFill>
                          <a:effectLst/>
                          <a:latin typeface="+mn-lt"/>
                          <a:ea typeface="+mn-ea"/>
                          <a:cs typeface="+mn-cs"/>
                        </a:rPr>
                        <a:t>Food</a:t>
                      </a:r>
                    </a:p>
                    <a:p>
                      <a:r>
                        <a:rPr lang="en-GB" sz="1600" kern="1200" dirty="0">
                          <a:solidFill>
                            <a:schemeClr val="dk1"/>
                          </a:solidFill>
                          <a:effectLst/>
                          <a:latin typeface="+mn-lt"/>
                          <a:ea typeface="+mn-ea"/>
                          <a:cs typeface="+mn-cs"/>
                        </a:rPr>
                        <a:t>Music</a:t>
                      </a:r>
                    </a:p>
                    <a:p>
                      <a:endParaRPr lang="en-US" sz="1600" dirty="0"/>
                    </a:p>
                  </a:txBody>
                  <a:tcPr marL="91433" marR="91433" marT="45716" marB="45716"/>
                </a:tc>
                <a:tc>
                  <a:txBody>
                    <a:bodyPr/>
                    <a:lstStyle/>
                    <a:p>
                      <a:r>
                        <a:rPr lang="en-GB" sz="1600" kern="1200" dirty="0" smtClean="0">
                          <a:solidFill>
                            <a:schemeClr val="dk1"/>
                          </a:solidFill>
                          <a:effectLst/>
                          <a:latin typeface="+mn-lt"/>
                          <a:ea typeface="+mn-ea"/>
                          <a:cs typeface="+mn-cs"/>
                        </a:rPr>
                        <a:t>Music</a:t>
                      </a:r>
                      <a:r>
                        <a:rPr lang="en-GB" sz="1600" kern="1200" baseline="0" dirty="0" smtClean="0">
                          <a:solidFill>
                            <a:schemeClr val="dk1"/>
                          </a:solidFill>
                          <a:effectLst/>
                          <a:latin typeface="+mn-lt"/>
                          <a:ea typeface="+mn-ea"/>
                          <a:cs typeface="+mn-cs"/>
                        </a:rPr>
                        <a:t> Technology BTEC</a:t>
                      </a:r>
                    </a:p>
                    <a:p>
                      <a:r>
                        <a:rPr lang="en-GB" sz="1600" kern="1200" dirty="0" smtClean="0">
                          <a:solidFill>
                            <a:schemeClr val="dk1"/>
                          </a:solidFill>
                          <a:effectLst/>
                          <a:latin typeface="+mn-lt"/>
                          <a:ea typeface="+mn-ea"/>
                          <a:cs typeface="+mn-cs"/>
                        </a:rPr>
                        <a:t>Health</a:t>
                      </a:r>
                      <a:r>
                        <a:rPr lang="en-GB" sz="1600" kern="1200" dirty="0">
                          <a:solidFill>
                            <a:schemeClr val="dk1"/>
                          </a:solidFill>
                          <a:effectLst/>
                          <a:latin typeface="+mn-lt"/>
                          <a:ea typeface="+mn-ea"/>
                          <a:cs typeface="+mn-cs"/>
                        </a:rPr>
                        <a:t>&amp; Social Care (BTEC) </a:t>
                      </a:r>
                    </a:p>
                    <a:p>
                      <a:r>
                        <a:rPr lang="en-GB" sz="1600" kern="1200" dirty="0">
                          <a:solidFill>
                            <a:schemeClr val="dk1"/>
                          </a:solidFill>
                          <a:effectLst/>
                          <a:latin typeface="+mn-lt"/>
                          <a:ea typeface="+mn-ea"/>
                          <a:cs typeface="+mn-cs"/>
                        </a:rPr>
                        <a:t> ICT (BTEC)</a:t>
                      </a:r>
                    </a:p>
                    <a:p>
                      <a:r>
                        <a:rPr lang="en-GB" sz="1600" kern="1200" dirty="0">
                          <a:solidFill>
                            <a:schemeClr val="dk1"/>
                          </a:solidFill>
                          <a:effectLst/>
                          <a:latin typeface="+mn-lt"/>
                          <a:ea typeface="+mn-ea"/>
                          <a:cs typeface="+mn-cs"/>
                        </a:rPr>
                        <a:t>Drama</a:t>
                      </a:r>
                    </a:p>
                  </a:txBody>
                  <a:tcPr marL="91433" marR="91433" marT="45716" marB="45716"/>
                </a:tc>
                <a:extLst>
                  <a:ext uri="{0D108BD9-81ED-4DB2-BD59-A6C34878D82A}">
                    <a16:rowId xmlns:a16="http://schemas.microsoft.com/office/drawing/2014/main" val="10002"/>
                  </a:ext>
                </a:extLst>
              </a:tr>
              <a:tr h="1057092">
                <a:tc>
                  <a:txBody>
                    <a:bodyPr/>
                    <a:lstStyle/>
                    <a:p>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err="1">
                          <a:solidFill>
                            <a:schemeClr val="tx1"/>
                          </a:solidFill>
                          <a:latin typeface="+mn-lt"/>
                          <a:ea typeface="+mn-ea"/>
                          <a:cs typeface="+mn-cs"/>
                        </a:rPr>
                        <a:t>EAL</a:t>
                      </a:r>
                      <a:r>
                        <a:rPr lang="en-GB" sz="1600" kern="1200" dirty="0">
                          <a:solidFill>
                            <a:schemeClr val="tx1"/>
                          </a:solidFill>
                          <a:latin typeface="+mn-lt"/>
                          <a:ea typeface="+mn-ea"/>
                          <a:cs typeface="+mn-cs"/>
                        </a:rPr>
                        <a:t>  support</a:t>
                      </a:r>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EAL  support</a:t>
                      </a:r>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endParaRPr lang="en-US"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EAL  support</a:t>
                      </a:r>
                      <a:endParaRPr lang="en-US" sz="1600" dirty="0"/>
                    </a:p>
                  </a:txBody>
                  <a:tcPr marL="91433" marR="91433" marT="45716" marB="45716"/>
                </a:tc>
                <a:extLst>
                  <a:ext uri="{0D108BD9-81ED-4DB2-BD59-A6C34878D82A}">
                    <a16:rowId xmlns:a16="http://schemas.microsoft.com/office/drawing/2014/main" val="10003"/>
                  </a:ext>
                </a:extLst>
              </a:tr>
              <a:tr h="6221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latin typeface="+mn-lt"/>
                          <a:ea typeface="+mn-ea"/>
                          <a:cs typeface="Times New Roman" pitchFamily="18" charset="0"/>
                        </a:rPr>
                        <a:t>Choose 1 subject from each block</a:t>
                      </a:r>
                      <a:endParaRPr lang="en-US" sz="1600" dirty="0"/>
                    </a:p>
                  </a:txBody>
                  <a:tcPr marL="91433" marR="91433" marT="45716" marB="45716"/>
                </a:tc>
                <a:tc>
                  <a:txBody>
                    <a:bodyPr/>
                    <a:lstStyle/>
                    <a:p>
                      <a:r>
                        <a:rPr lang="en-US" sz="1600" dirty="0"/>
                        <a:t>PE</a:t>
                      </a:r>
                    </a:p>
                  </a:txBody>
                  <a:tcPr marL="91433" marR="91433" marT="45716" marB="45716"/>
                </a:tc>
                <a:tc>
                  <a:txBody>
                    <a:bodyPr/>
                    <a:lstStyle/>
                    <a:p>
                      <a:r>
                        <a:rPr lang="en-US" sz="1600" dirty="0"/>
                        <a:t>Geography</a:t>
                      </a:r>
                    </a:p>
                  </a:txBody>
                  <a:tcPr marL="91433" marR="91433" marT="45716" marB="45716"/>
                </a:tc>
                <a:tc>
                  <a:txBody>
                    <a:bodyPr/>
                    <a:lstStyle/>
                    <a:p>
                      <a:r>
                        <a:rPr lang="en-US" sz="1600" dirty="0"/>
                        <a:t>Spanish</a:t>
                      </a:r>
                    </a:p>
                  </a:txBody>
                  <a:tcPr marL="91433" marR="91433" marT="45716" marB="45716"/>
                </a:tc>
                <a:extLst>
                  <a:ext uri="{0D108BD9-81ED-4DB2-BD59-A6C34878D82A}">
                    <a16:rowId xmlns:a16="http://schemas.microsoft.com/office/drawing/2014/main" val="10004"/>
                  </a:ext>
                </a:extLst>
              </a:tr>
              <a:tr h="579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Times New Roman" pitchFamily="18" charset="0"/>
                        </a:rPr>
                        <a:t> </a:t>
                      </a:r>
                      <a:r>
                        <a:rPr lang="en-US" sz="1600" b="1" kern="1200" dirty="0">
                          <a:solidFill>
                            <a:schemeClr val="dk1"/>
                          </a:solidFill>
                          <a:latin typeface="+mn-lt"/>
                          <a:ea typeface="+mn-ea"/>
                          <a:cs typeface="Times New Roman" pitchFamily="18" charset="0"/>
                        </a:rPr>
                        <a:t>Reserve</a:t>
                      </a:r>
                      <a:endParaRPr lang="en-US" sz="1200" b="1" kern="1200" dirty="0">
                        <a:solidFill>
                          <a:schemeClr val="dk1"/>
                        </a:solidFill>
                        <a:latin typeface="+mn-lt"/>
                        <a:ea typeface="+mn-ea"/>
                        <a:cs typeface="Times New Roman" pitchFamily="18" charset="0"/>
                      </a:endParaRPr>
                    </a:p>
                    <a:p>
                      <a:endParaRPr lang="en-US" sz="1600" dirty="0"/>
                    </a:p>
                  </a:txBody>
                  <a:tcPr marL="91433" marR="91433" marT="45716" marB="45716"/>
                </a:tc>
                <a:tc>
                  <a:txBody>
                    <a:bodyPr/>
                    <a:lstStyle/>
                    <a:p>
                      <a:endParaRPr lang="en-US" sz="1600" dirty="0"/>
                    </a:p>
                  </a:txBody>
                  <a:tcPr marL="91433" marR="91433" marT="45716" marB="45716"/>
                </a:tc>
                <a:tc>
                  <a:txBody>
                    <a:bodyPr/>
                    <a:lstStyle/>
                    <a:p>
                      <a:endParaRPr lang="en-US" sz="1600" dirty="0"/>
                    </a:p>
                  </a:txBody>
                  <a:tcPr marL="91433" marR="91433" marT="45716" marB="45716"/>
                </a:tc>
                <a:tc>
                  <a:txBody>
                    <a:bodyPr/>
                    <a:lstStyle/>
                    <a:p>
                      <a:endParaRPr lang="en-US" sz="1600" dirty="0"/>
                    </a:p>
                  </a:txBody>
                  <a:tcPr marL="91433" marR="91433" marT="45716" marB="45716"/>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682CD2A-9D8A-14F1-851F-FC38661CC6F1}"/>
              </a:ext>
            </a:extLst>
          </p:cNvPr>
          <p:cNvSpPr>
            <a:spLocks noGrp="1" noChangeArrowheads="1"/>
          </p:cNvSpPr>
          <p:nvPr>
            <p:ph type="title" idx="4294967295"/>
          </p:nvPr>
        </p:nvSpPr>
        <p:spPr>
          <a:xfrm>
            <a:off x="0" y="509588"/>
            <a:ext cx="8040688" cy="1016000"/>
          </a:xfrm>
        </p:spPr>
        <p:txBody>
          <a:bodyPr/>
          <a:lstStyle/>
          <a:p>
            <a:pPr eaLnBrk="1" hangingPunct="1"/>
            <a:r>
              <a:rPr lang="en-GB" altLang="en-US" sz="4000" dirty="0"/>
              <a:t>Example 2</a:t>
            </a:r>
            <a:br>
              <a:rPr lang="en-GB" altLang="en-US" sz="4000" dirty="0"/>
            </a:br>
            <a:r>
              <a:rPr lang="en-GB" altLang="en-US" sz="1800" dirty="0"/>
              <a:t>9 GCSEs &amp; 1Btec</a:t>
            </a:r>
            <a:endParaRPr lang="en-US" altLang="en-US" sz="1800" dirty="0"/>
          </a:p>
        </p:txBody>
      </p:sp>
      <p:sp>
        <p:nvSpPr>
          <p:cNvPr id="15363" name="Text Box 3">
            <a:extLst>
              <a:ext uri="{FF2B5EF4-FFF2-40B4-BE49-F238E27FC236}">
                <a16:creationId xmlns:a16="http://schemas.microsoft.com/office/drawing/2014/main" id="{D1E90B44-8DB9-8B02-2F6D-78D41F5E6B0B}"/>
              </a:ext>
            </a:extLst>
          </p:cNvPr>
          <p:cNvSpPr txBox="1">
            <a:spLocks noChangeArrowheads="1"/>
          </p:cNvSpPr>
          <p:nvPr/>
        </p:nvSpPr>
        <p:spPr bwMode="auto">
          <a:xfrm>
            <a:off x="1295400" y="2209800"/>
            <a:ext cx="3480505" cy="3046988"/>
          </a:xfrm>
          <a:prstGeom prst="rect">
            <a:avLst/>
          </a:prstGeom>
          <a:noFill/>
          <a:ln w="9525">
            <a:noFill/>
            <a:miter lim="800000"/>
            <a:headEnd/>
            <a:tailEnd/>
          </a:ln>
        </p:spPr>
        <p:txBody>
          <a:bodyPr wrap="none">
            <a:spAutoFit/>
          </a:bodyPr>
          <a:lstStyle/>
          <a:p>
            <a:pPr eaLnBrk="1" hangingPunct="1">
              <a:defRPr/>
            </a:pPr>
            <a:r>
              <a:rPr lang="en-GB" sz="2400" b="1" u="sng" dirty="0">
                <a:latin typeface="+mj-lt"/>
              </a:rPr>
              <a:t>CORE – 7 GCSEs</a:t>
            </a:r>
          </a:p>
          <a:p>
            <a:pPr eaLnBrk="1" hangingPunct="1">
              <a:defRPr/>
            </a:pPr>
            <a:endParaRPr lang="en-GB" sz="2400" b="1" dirty="0">
              <a:latin typeface="+mj-lt"/>
            </a:endParaRPr>
          </a:p>
          <a:p>
            <a:pPr eaLnBrk="1" hangingPunct="1">
              <a:defRPr/>
            </a:pPr>
            <a:r>
              <a:rPr lang="en-GB" sz="2400" b="1" dirty="0">
                <a:latin typeface="+mj-lt"/>
              </a:rPr>
              <a:t>English</a:t>
            </a:r>
          </a:p>
          <a:p>
            <a:pPr eaLnBrk="1" hangingPunct="1">
              <a:defRPr/>
            </a:pPr>
            <a:r>
              <a:rPr lang="en-GB" sz="2400" b="1" dirty="0">
                <a:latin typeface="+mj-lt"/>
              </a:rPr>
              <a:t>English Literature</a:t>
            </a:r>
          </a:p>
          <a:p>
            <a:pPr eaLnBrk="1" hangingPunct="1">
              <a:defRPr/>
            </a:pPr>
            <a:r>
              <a:rPr lang="en-GB" sz="2400" b="1" dirty="0">
                <a:latin typeface="+mj-lt"/>
              </a:rPr>
              <a:t>Maths</a:t>
            </a:r>
          </a:p>
          <a:p>
            <a:pPr eaLnBrk="1" hangingPunct="1">
              <a:defRPr/>
            </a:pPr>
            <a:r>
              <a:rPr lang="en-GB" sz="2400" b="1" dirty="0">
                <a:latin typeface="+mj-lt"/>
              </a:rPr>
              <a:t>Double award Science  (2)</a:t>
            </a:r>
          </a:p>
          <a:p>
            <a:pPr eaLnBrk="1" hangingPunct="1">
              <a:defRPr/>
            </a:pPr>
            <a:r>
              <a:rPr lang="en-GB" sz="2400" b="1" dirty="0">
                <a:latin typeface="+mj-lt"/>
              </a:rPr>
              <a:t>Religious Studies </a:t>
            </a:r>
          </a:p>
          <a:p>
            <a:pPr eaLnBrk="1" hangingPunct="1">
              <a:defRPr/>
            </a:pPr>
            <a:r>
              <a:rPr lang="en-GB" sz="2400" b="1" dirty="0">
                <a:latin typeface="+mj-lt"/>
              </a:rPr>
              <a:t>Citizenship Studies </a:t>
            </a:r>
          </a:p>
        </p:txBody>
      </p:sp>
      <p:sp>
        <p:nvSpPr>
          <p:cNvPr id="15364" name="Text Box 4">
            <a:extLst>
              <a:ext uri="{FF2B5EF4-FFF2-40B4-BE49-F238E27FC236}">
                <a16:creationId xmlns:a16="http://schemas.microsoft.com/office/drawing/2014/main" id="{148AB7E2-67F4-64E1-1C6E-0643CB41CBD9}"/>
              </a:ext>
            </a:extLst>
          </p:cNvPr>
          <p:cNvSpPr txBox="1">
            <a:spLocks noChangeArrowheads="1"/>
          </p:cNvSpPr>
          <p:nvPr/>
        </p:nvSpPr>
        <p:spPr bwMode="auto">
          <a:xfrm>
            <a:off x="5414963" y="2201863"/>
            <a:ext cx="3505200" cy="2123658"/>
          </a:xfrm>
          <a:prstGeom prst="rect">
            <a:avLst/>
          </a:prstGeom>
          <a:noFill/>
          <a:ln w="9525">
            <a:noFill/>
            <a:miter lim="800000"/>
            <a:headEnd/>
            <a:tailEnd/>
          </a:ln>
        </p:spPr>
        <p:txBody>
          <a:bodyPr>
            <a:spAutoFit/>
          </a:bodyPr>
          <a:lstStyle/>
          <a:p>
            <a:pPr marL="457200" indent="-457200" eaLnBrk="1" hangingPunct="1">
              <a:defRPr/>
            </a:pPr>
            <a:r>
              <a:rPr lang="en-GB" sz="2400" b="1" u="sng" dirty="0">
                <a:latin typeface="+mj-lt"/>
              </a:rPr>
              <a:t>OPTIONS – 1 GCSE and one alternative level 2 </a:t>
            </a:r>
            <a:endParaRPr lang="en-GB" sz="2400" b="1" dirty="0">
              <a:latin typeface="+mj-lt"/>
            </a:endParaRPr>
          </a:p>
          <a:p>
            <a:pPr marL="457200" indent="-457200" eaLnBrk="1" hangingPunct="1">
              <a:buFont typeface="+mj-lt"/>
              <a:buAutoNum type="alphaUcPeriod"/>
              <a:defRPr/>
            </a:pPr>
            <a:r>
              <a:rPr lang="en-GB" sz="2000" b="1" dirty="0">
                <a:latin typeface="+mj-lt"/>
              </a:rPr>
              <a:t>History</a:t>
            </a:r>
          </a:p>
          <a:p>
            <a:pPr marL="457200" indent="-457200" eaLnBrk="1" hangingPunct="1">
              <a:buFont typeface="+mj-lt"/>
              <a:buAutoNum type="alphaUcPeriod"/>
              <a:defRPr/>
            </a:pPr>
            <a:r>
              <a:rPr lang="en-GB" sz="2000" b="1" dirty="0">
                <a:latin typeface="+mj-lt"/>
              </a:rPr>
              <a:t>Food</a:t>
            </a:r>
          </a:p>
          <a:p>
            <a:pPr marL="457200" indent="-457200" eaLnBrk="1" hangingPunct="1">
              <a:defRPr/>
            </a:pPr>
            <a:r>
              <a:rPr lang="en-GB" sz="2000" b="1" dirty="0" smtClean="0">
                <a:latin typeface="Arial Unicode MS" pitchFamily="34" charset="-128"/>
              </a:rPr>
              <a:t>C.   Music technology BTEC</a:t>
            </a:r>
            <a:endParaRPr lang="en-GB" sz="2000" b="1" dirty="0">
              <a:latin typeface="Arial Unicode MS" pitchFamily="34" charset="-128"/>
            </a:endParaRPr>
          </a:p>
          <a:p>
            <a:pPr marL="457200" indent="-457200" eaLnBrk="1" hangingPunct="1">
              <a:defRPr/>
            </a:pPr>
            <a:endParaRPr lang="en-GB" sz="2400" b="1" dirty="0">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36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53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P spid="1536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FB6A1F9-6597-D50C-8858-4062CF99A59C}"/>
              </a:ext>
            </a:extLst>
          </p:cNvPr>
          <p:cNvGraphicFramePr>
            <a:graphicFrameLocks noGrp="1"/>
          </p:cNvGraphicFramePr>
          <p:nvPr>
            <p:extLst>
              <p:ext uri="{D42A27DB-BD31-4B8C-83A1-F6EECF244321}">
                <p14:modId xmlns:p14="http://schemas.microsoft.com/office/powerpoint/2010/main" val="1588137990"/>
              </p:ext>
            </p:extLst>
          </p:nvPr>
        </p:nvGraphicFramePr>
        <p:xfrm>
          <a:off x="268288" y="200025"/>
          <a:ext cx="8639044" cy="6169027"/>
        </p:xfrm>
        <a:graphic>
          <a:graphicData uri="http://schemas.openxmlformats.org/drawingml/2006/table">
            <a:tbl>
              <a:tblPr firstRow="1" bandRow="1">
                <a:tableStyleId>{5C22544A-7EE6-4342-B048-85BDC9FD1C3A}</a:tableStyleId>
              </a:tblPr>
              <a:tblGrid>
                <a:gridCol w="2159761">
                  <a:extLst>
                    <a:ext uri="{9D8B030D-6E8A-4147-A177-3AD203B41FA5}">
                      <a16:colId xmlns:a16="http://schemas.microsoft.com/office/drawing/2014/main" val="20000"/>
                    </a:ext>
                  </a:extLst>
                </a:gridCol>
                <a:gridCol w="2159761">
                  <a:extLst>
                    <a:ext uri="{9D8B030D-6E8A-4147-A177-3AD203B41FA5}">
                      <a16:colId xmlns:a16="http://schemas.microsoft.com/office/drawing/2014/main" val="20001"/>
                    </a:ext>
                  </a:extLst>
                </a:gridCol>
                <a:gridCol w="2159761">
                  <a:extLst>
                    <a:ext uri="{9D8B030D-6E8A-4147-A177-3AD203B41FA5}">
                      <a16:colId xmlns:a16="http://schemas.microsoft.com/office/drawing/2014/main" val="20002"/>
                    </a:ext>
                  </a:extLst>
                </a:gridCol>
                <a:gridCol w="2159761">
                  <a:extLst>
                    <a:ext uri="{9D8B030D-6E8A-4147-A177-3AD203B41FA5}">
                      <a16:colId xmlns:a16="http://schemas.microsoft.com/office/drawing/2014/main" val="20003"/>
                    </a:ext>
                  </a:extLst>
                </a:gridCol>
              </a:tblGrid>
              <a:tr h="436004">
                <a:tc>
                  <a:txBody>
                    <a:bodyPr/>
                    <a:lstStyle/>
                    <a:p>
                      <a:endParaRPr lang="en-US" sz="1600" dirty="0"/>
                    </a:p>
                  </a:txBody>
                  <a:tcPr marL="91433" marR="91433" marT="45716" marB="45716"/>
                </a:tc>
                <a:tc>
                  <a:txBody>
                    <a:bodyPr/>
                    <a:lstStyle/>
                    <a:p>
                      <a:pPr algn="ctr"/>
                      <a:r>
                        <a:rPr lang="en-GB" sz="1600" dirty="0"/>
                        <a:t>A</a:t>
                      </a:r>
                      <a:endParaRPr lang="en-US" sz="1600" dirty="0"/>
                    </a:p>
                  </a:txBody>
                  <a:tcPr marL="91433" marR="91433" marT="45716" marB="45716"/>
                </a:tc>
                <a:tc>
                  <a:txBody>
                    <a:bodyPr/>
                    <a:lstStyle/>
                    <a:p>
                      <a:pPr algn="ctr"/>
                      <a:r>
                        <a:rPr lang="en-US" sz="1600" dirty="0"/>
                        <a:t>B</a:t>
                      </a:r>
                    </a:p>
                  </a:txBody>
                  <a:tcPr marL="91433" marR="91433" marT="45716" marB="45716"/>
                </a:tc>
                <a:tc>
                  <a:txBody>
                    <a:bodyPr/>
                    <a:lstStyle/>
                    <a:p>
                      <a:pPr algn="ctr"/>
                      <a:r>
                        <a:rPr lang="en-US" sz="1600" dirty="0"/>
                        <a:t>C</a:t>
                      </a:r>
                    </a:p>
                  </a:txBody>
                  <a:tcPr marL="91433" marR="91433" marT="45716" marB="45716"/>
                </a:tc>
                <a:extLst>
                  <a:ext uri="{0D108BD9-81ED-4DB2-BD59-A6C34878D82A}">
                    <a16:rowId xmlns:a16="http://schemas.microsoft.com/office/drawing/2014/main" val="10000"/>
                  </a:ext>
                </a:extLst>
              </a:tr>
              <a:tr h="1615431">
                <a:tc>
                  <a:txBody>
                    <a:bodyPr/>
                    <a:lstStyle/>
                    <a:p>
                      <a:r>
                        <a:rPr lang="en-US" sz="2000" b="1" dirty="0"/>
                        <a:t>Section 1</a:t>
                      </a:r>
                    </a:p>
                    <a:p>
                      <a:r>
                        <a:rPr lang="en-US" sz="2000" b="1" dirty="0">
                          <a:solidFill>
                            <a:srgbClr val="FF0000"/>
                          </a:solidFill>
                        </a:rPr>
                        <a:t>Students must choose at least one from this section</a:t>
                      </a:r>
                    </a:p>
                  </a:txBody>
                  <a:tcPr marL="91433" marR="91433" marT="45716" marB="45716"/>
                </a:tc>
                <a:tc>
                  <a:txBody>
                    <a:bodyPr/>
                    <a:lstStyle/>
                    <a:p>
                      <a:r>
                        <a:rPr lang="en-GB" sz="1800" kern="1200" dirty="0">
                          <a:solidFill>
                            <a:schemeClr val="dk1"/>
                          </a:solidFill>
                          <a:effectLst/>
                          <a:latin typeface="+mn-lt"/>
                          <a:ea typeface="+mn-ea"/>
                          <a:cs typeface="+mn-cs"/>
                        </a:rPr>
                        <a:t>Geography </a:t>
                      </a:r>
                    </a:p>
                    <a:p>
                      <a:r>
                        <a:rPr lang="en-GB" sz="2000" b="1" kern="1200" dirty="0">
                          <a:solidFill>
                            <a:schemeClr val="dk1"/>
                          </a:solidFill>
                          <a:effectLst/>
                          <a:latin typeface="+mn-lt"/>
                          <a:ea typeface="+mn-ea"/>
                          <a:cs typeface="+mn-cs"/>
                        </a:rPr>
                        <a:t>History</a:t>
                      </a:r>
                    </a:p>
                    <a:p>
                      <a:r>
                        <a:rPr lang="en-GB" sz="1800" kern="1200" dirty="0" smtClean="0">
                          <a:solidFill>
                            <a:schemeClr val="dk1"/>
                          </a:solidFill>
                          <a:effectLst/>
                          <a:latin typeface="+mn-lt"/>
                          <a:ea typeface="+mn-ea"/>
                          <a:cs typeface="+mn-cs"/>
                        </a:rPr>
                        <a:t>Spanish</a:t>
                      </a:r>
                      <a:endParaRPr lang="en-US" sz="1800" dirty="0"/>
                    </a:p>
                    <a:p>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Geography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History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dk1"/>
                          </a:solidFill>
                          <a:effectLst/>
                          <a:latin typeface="+mn-lt"/>
                          <a:ea typeface="+mn-ea"/>
                          <a:cs typeface="+mn-cs"/>
                        </a:rPr>
                        <a:t>French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Geography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History</a:t>
                      </a:r>
                    </a:p>
                    <a:p>
                      <a:r>
                        <a:rPr lang="en-GB" sz="1800" kern="1200" dirty="0">
                          <a:solidFill>
                            <a:schemeClr val="dk1"/>
                          </a:solidFill>
                          <a:effectLst/>
                          <a:latin typeface="+mn-lt"/>
                          <a:ea typeface="+mn-ea"/>
                          <a:cs typeface="+mn-cs"/>
                        </a:rPr>
                        <a:t>Spanish</a:t>
                      </a:r>
                    </a:p>
                    <a:p>
                      <a:endParaRPr lang="en-US" sz="1600" dirty="0"/>
                    </a:p>
                  </a:txBody>
                  <a:tcPr marL="91433" marR="91433" marT="45716" marB="45716"/>
                </a:tc>
                <a:extLst>
                  <a:ext uri="{0D108BD9-81ED-4DB2-BD59-A6C34878D82A}">
                    <a16:rowId xmlns:a16="http://schemas.microsoft.com/office/drawing/2014/main" val="10001"/>
                  </a:ext>
                </a:extLst>
              </a:tr>
              <a:tr h="1859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Section 2</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FF0000"/>
                          </a:solidFill>
                        </a:rPr>
                        <a:t>Students may choose up to 2 subjects from this section</a:t>
                      </a:r>
                    </a:p>
                    <a:p>
                      <a:endParaRPr lang="en-US" sz="1600" dirty="0"/>
                    </a:p>
                  </a:txBody>
                  <a:tcPr marL="91433" marR="91433" marT="45716" marB="45716"/>
                </a:tc>
                <a:tc>
                  <a:txBody>
                    <a:bodyPr/>
                    <a:lstStyle/>
                    <a:p>
                      <a:r>
                        <a:rPr lang="en-GB" sz="1600" kern="1200" dirty="0">
                          <a:solidFill>
                            <a:schemeClr val="dk1"/>
                          </a:solidFill>
                          <a:effectLst/>
                          <a:latin typeface="+mn-lt"/>
                          <a:ea typeface="+mn-ea"/>
                          <a:cs typeface="+mn-cs"/>
                        </a:rPr>
                        <a:t>Business St </a:t>
                      </a:r>
                    </a:p>
                    <a:p>
                      <a:r>
                        <a:rPr lang="en-GB" sz="1600" kern="1200" dirty="0">
                          <a:solidFill>
                            <a:schemeClr val="dk1"/>
                          </a:solidFill>
                          <a:effectLst/>
                          <a:latin typeface="+mn-lt"/>
                          <a:ea typeface="+mn-ea"/>
                          <a:cs typeface="+mn-cs"/>
                        </a:rPr>
                        <a:t>Media Studies (24/1 group only)</a:t>
                      </a:r>
                    </a:p>
                    <a:p>
                      <a:r>
                        <a:rPr lang="en-GB" sz="1600" kern="1200" dirty="0">
                          <a:solidFill>
                            <a:schemeClr val="dk1"/>
                          </a:solidFill>
                          <a:effectLst/>
                          <a:latin typeface="+mn-lt"/>
                          <a:ea typeface="+mn-ea"/>
                          <a:cs typeface="+mn-cs"/>
                        </a:rPr>
                        <a:t>Product Design </a:t>
                      </a:r>
                    </a:p>
                    <a:p>
                      <a:r>
                        <a:rPr lang="en-GB" sz="1600" kern="1200" dirty="0">
                          <a:solidFill>
                            <a:schemeClr val="dk1"/>
                          </a:solidFill>
                          <a:effectLst/>
                          <a:latin typeface="+mn-lt"/>
                          <a:ea typeface="+mn-ea"/>
                          <a:cs typeface="+mn-cs"/>
                        </a:rPr>
                        <a:t>Textiles</a:t>
                      </a:r>
                    </a:p>
                    <a:p>
                      <a:r>
                        <a:rPr lang="en-GB" sz="1600" kern="1200" dirty="0">
                          <a:solidFill>
                            <a:schemeClr val="dk1"/>
                          </a:solidFill>
                          <a:effectLst/>
                          <a:latin typeface="+mn-lt"/>
                          <a:ea typeface="+mn-ea"/>
                          <a:cs typeface="+mn-cs"/>
                        </a:rPr>
                        <a:t>PE</a:t>
                      </a:r>
                    </a:p>
                  </a:txBody>
                  <a:tcPr marL="91433" marR="91433" marT="45716" marB="45716"/>
                </a:tc>
                <a:tc>
                  <a:txBody>
                    <a:bodyPr/>
                    <a:lstStyle/>
                    <a:p>
                      <a:r>
                        <a:rPr lang="en-GB" sz="1600" kern="1200" dirty="0">
                          <a:solidFill>
                            <a:schemeClr val="dk1"/>
                          </a:solidFill>
                          <a:effectLst/>
                          <a:latin typeface="+mn-lt"/>
                          <a:ea typeface="+mn-ea"/>
                          <a:cs typeface="+mn-cs"/>
                        </a:rPr>
                        <a:t>Art</a:t>
                      </a:r>
                    </a:p>
                    <a:p>
                      <a:r>
                        <a:rPr lang="en-GB" sz="1600" kern="1200" dirty="0">
                          <a:solidFill>
                            <a:schemeClr val="dk1"/>
                          </a:solidFill>
                          <a:effectLst/>
                          <a:latin typeface="+mn-lt"/>
                          <a:ea typeface="+mn-ea"/>
                          <a:cs typeface="+mn-cs"/>
                        </a:rPr>
                        <a:t>Business St </a:t>
                      </a:r>
                    </a:p>
                    <a:p>
                      <a:r>
                        <a:rPr lang="en-GB" sz="2000" b="1" kern="1200" dirty="0">
                          <a:solidFill>
                            <a:schemeClr val="dk1"/>
                          </a:solidFill>
                          <a:effectLst/>
                          <a:latin typeface="+mn-lt"/>
                          <a:ea typeface="+mn-ea"/>
                          <a:cs typeface="+mn-cs"/>
                        </a:rPr>
                        <a:t>Food</a:t>
                      </a:r>
                    </a:p>
                    <a:p>
                      <a:r>
                        <a:rPr lang="en-GB" sz="1600" kern="1200" dirty="0">
                          <a:solidFill>
                            <a:schemeClr val="dk1"/>
                          </a:solidFill>
                          <a:effectLst/>
                          <a:latin typeface="+mn-lt"/>
                          <a:ea typeface="+mn-ea"/>
                          <a:cs typeface="+mn-cs"/>
                        </a:rPr>
                        <a:t>Music</a:t>
                      </a:r>
                    </a:p>
                    <a:p>
                      <a:endParaRPr lang="en-US" sz="1600" dirty="0"/>
                    </a:p>
                  </a:txBody>
                  <a:tcPr marL="91433" marR="91433" marT="45716" marB="45716"/>
                </a:tc>
                <a:tc>
                  <a:txBody>
                    <a:bodyPr/>
                    <a:lstStyle/>
                    <a:p>
                      <a:r>
                        <a:rPr lang="en-GB" sz="1600" b="1" kern="1200" dirty="0" smtClean="0">
                          <a:solidFill>
                            <a:schemeClr val="dk1"/>
                          </a:solidFill>
                          <a:effectLst/>
                          <a:latin typeface="+mn-lt"/>
                          <a:ea typeface="+mn-ea"/>
                          <a:cs typeface="+mn-cs"/>
                        </a:rPr>
                        <a:t>Music</a:t>
                      </a:r>
                      <a:r>
                        <a:rPr lang="en-GB" sz="1600" b="1" kern="1200" baseline="0" dirty="0" smtClean="0">
                          <a:solidFill>
                            <a:schemeClr val="dk1"/>
                          </a:solidFill>
                          <a:effectLst/>
                          <a:latin typeface="+mn-lt"/>
                          <a:ea typeface="+mn-ea"/>
                          <a:cs typeface="+mn-cs"/>
                        </a:rPr>
                        <a:t> Technology BTEC</a:t>
                      </a:r>
                    </a:p>
                    <a:p>
                      <a:r>
                        <a:rPr lang="en-GB" sz="1600" kern="1200" dirty="0" smtClean="0">
                          <a:solidFill>
                            <a:schemeClr val="dk1"/>
                          </a:solidFill>
                          <a:effectLst/>
                          <a:latin typeface="+mn-lt"/>
                          <a:ea typeface="+mn-ea"/>
                          <a:cs typeface="+mn-cs"/>
                        </a:rPr>
                        <a:t>Health</a:t>
                      </a:r>
                      <a:r>
                        <a:rPr lang="en-GB" sz="1600" kern="1200" dirty="0">
                          <a:solidFill>
                            <a:schemeClr val="dk1"/>
                          </a:solidFill>
                          <a:effectLst/>
                          <a:latin typeface="+mn-lt"/>
                          <a:ea typeface="+mn-ea"/>
                          <a:cs typeface="+mn-cs"/>
                        </a:rPr>
                        <a:t>&amp; Social Care (BTEC) </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 ICT (BTEC) </a:t>
                      </a:r>
                    </a:p>
                    <a:p>
                      <a:r>
                        <a:rPr lang="en-GB" sz="1600" kern="1200" dirty="0">
                          <a:solidFill>
                            <a:schemeClr val="dk1"/>
                          </a:solidFill>
                          <a:effectLst/>
                          <a:latin typeface="+mn-lt"/>
                          <a:ea typeface="+mn-ea"/>
                          <a:cs typeface="+mn-cs"/>
                        </a:rPr>
                        <a:t>Drama</a:t>
                      </a:r>
                    </a:p>
                  </a:txBody>
                  <a:tcPr marL="91433" marR="91433" marT="45716" marB="45716"/>
                </a:tc>
                <a:extLst>
                  <a:ext uri="{0D108BD9-81ED-4DB2-BD59-A6C34878D82A}">
                    <a16:rowId xmlns:a16="http://schemas.microsoft.com/office/drawing/2014/main" val="10002"/>
                  </a:ext>
                </a:extLst>
              </a:tr>
              <a:tr h="1057092">
                <a:tc>
                  <a:txBody>
                    <a:bodyPr/>
                    <a:lstStyle/>
                    <a:p>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err="1">
                          <a:solidFill>
                            <a:schemeClr val="tx1"/>
                          </a:solidFill>
                          <a:latin typeface="+mn-lt"/>
                          <a:ea typeface="+mn-ea"/>
                          <a:cs typeface="+mn-cs"/>
                        </a:rPr>
                        <a:t>EAL</a:t>
                      </a:r>
                      <a:r>
                        <a:rPr lang="en-GB" sz="1600" kern="1200" dirty="0">
                          <a:solidFill>
                            <a:schemeClr val="tx1"/>
                          </a:solidFill>
                          <a:latin typeface="+mn-lt"/>
                          <a:ea typeface="+mn-ea"/>
                          <a:cs typeface="+mn-cs"/>
                        </a:rPr>
                        <a:t>  support</a:t>
                      </a:r>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EAL  support</a:t>
                      </a:r>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endParaRPr lang="en-US"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EAL  support</a:t>
                      </a:r>
                      <a:endParaRPr lang="en-US" sz="1600" dirty="0"/>
                    </a:p>
                  </a:txBody>
                  <a:tcPr marL="91433" marR="91433" marT="45716" marB="45716"/>
                </a:tc>
                <a:extLst>
                  <a:ext uri="{0D108BD9-81ED-4DB2-BD59-A6C34878D82A}">
                    <a16:rowId xmlns:a16="http://schemas.microsoft.com/office/drawing/2014/main" val="10003"/>
                  </a:ext>
                </a:extLst>
              </a:tr>
              <a:tr h="6221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latin typeface="+mn-lt"/>
                          <a:ea typeface="+mn-ea"/>
                          <a:cs typeface="Times New Roman" pitchFamily="18" charset="0"/>
                        </a:rPr>
                        <a:t>Choose 1 subject from each block</a:t>
                      </a:r>
                      <a:endParaRPr lang="en-US" sz="1600" dirty="0"/>
                    </a:p>
                  </a:txBody>
                  <a:tcPr marL="91433" marR="91433" marT="45716" marB="45716"/>
                </a:tc>
                <a:tc>
                  <a:txBody>
                    <a:bodyPr/>
                    <a:lstStyle/>
                    <a:p>
                      <a:r>
                        <a:rPr lang="en-US" sz="1600" dirty="0"/>
                        <a:t>History</a:t>
                      </a:r>
                    </a:p>
                  </a:txBody>
                  <a:tcPr marL="91433" marR="91433" marT="45716" marB="45716"/>
                </a:tc>
                <a:tc>
                  <a:txBody>
                    <a:bodyPr/>
                    <a:lstStyle/>
                    <a:p>
                      <a:r>
                        <a:rPr lang="en-US" sz="1600" dirty="0"/>
                        <a:t>Food</a:t>
                      </a:r>
                    </a:p>
                  </a:txBody>
                  <a:tcPr marL="91433" marR="91433" marT="45716" marB="45716"/>
                </a:tc>
                <a:tc>
                  <a:txBody>
                    <a:bodyPr/>
                    <a:lstStyle/>
                    <a:p>
                      <a:r>
                        <a:rPr lang="en-US" sz="1600" dirty="0"/>
                        <a:t>Construction</a:t>
                      </a:r>
                    </a:p>
                  </a:txBody>
                  <a:tcPr marL="91433" marR="91433" marT="45716" marB="45716"/>
                </a:tc>
                <a:extLst>
                  <a:ext uri="{0D108BD9-81ED-4DB2-BD59-A6C34878D82A}">
                    <a16:rowId xmlns:a16="http://schemas.microsoft.com/office/drawing/2014/main" val="10004"/>
                  </a:ext>
                </a:extLst>
              </a:tr>
              <a:tr h="579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Times New Roman" pitchFamily="18" charset="0"/>
                        </a:rPr>
                        <a:t> </a:t>
                      </a:r>
                      <a:r>
                        <a:rPr lang="en-US" sz="1600" b="1" kern="1200" dirty="0">
                          <a:solidFill>
                            <a:schemeClr val="dk1"/>
                          </a:solidFill>
                          <a:latin typeface="+mn-lt"/>
                          <a:ea typeface="+mn-ea"/>
                          <a:cs typeface="Times New Roman" pitchFamily="18" charset="0"/>
                        </a:rPr>
                        <a:t>Reserve</a:t>
                      </a:r>
                      <a:endParaRPr lang="en-US" sz="1200" b="1" kern="1200" dirty="0">
                        <a:solidFill>
                          <a:schemeClr val="dk1"/>
                        </a:solidFill>
                        <a:latin typeface="+mn-lt"/>
                        <a:ea typeface="+mn-ea"/>
                        <a:cs typeface="Times New Roman" pitchFamily="18" charset="0"/>
                      </a:endParaRPr>
                    </a:p>
                    <a:p>
                      <a:endParaRPr lang="en-US" sz="1600" dirty="0"/>
                    </a:p>
                  </a:txBody>
                  <a:tcPr marL="91433" marR="91433" marT="45716" marB="45716"/>
                </a:tc>
                <a:tc>
                  <a:txBody>
                    <a:bodyPr/>
                    <a:lstStyle/>
                    <a:p>
                      <a:endParaRPr lang="en-US" sz="1600" dirty="0"/>
                    </a:p>
                  </a:txBody>
                  <a:tcPr marL="91433" marR="91433" marT="45716" marB="45716"/>
                </a:tc>
                <a:tc>
                  <a:txBody>
                    <a:bodyPr/>
                    <a:lstStyle/>
                    <a:p>
                      <a:endParaRPr lang="en-US" sz="1600" dirty="0"/>
                    </a:p>
                  </a:txBody>
                  <a:tcPr marL="91433" marR="91433" marT="45716" marB="45716"/>
                </a:tc>
                <a:tc>
                  <a:txBody>
                    <a:bodyPr/>
                    <a:lstStyle/>
                    <a:p>
                      <a:endParaRPr lang="en-US" sz="1600" dirty="0"/>
                    </a:p>
                  </a:txBody>
                  <a:tcPr marL="91433" marR="91433" marT="45716" marB="45716"/>
                </a:tc>
                <a:extLst>
                  <a:ext uri="{0D108BD9-81ED-4DB2-BD59-A6C34878D82A}">
                    <a16:rowId xmlns:a16="http://schemas.microsoft.com/office/drawing/2014/main" val="1000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026">
            <a:extLst>
              <a:ext uri="{FF2B5EF4-FFF2-40B4-BE49-F238E27FC236}">
                <a16:creationId xmlns:a16="http://schemas.microsoft.com/office/drawing/2014/main" id="{221D881B-D18D-B2FE-BBA8-E648C9DA77D3}"/>
              </a:ext>
            </a:extLst>
          </p:cNvPr>
          <p:cNvSpPr>
            <a:spLocks noGrp="1" noChangeArrowheads="1"/>
          </p:cNvSpPr>
          <p:nvPr>
            <p:ph type="title" idx="4294967295"/>
          </p:nvPr>
        </p:nvSpPr>
        <p:spPr>
          <a:xfrm>
            <a:off x="1371600" y="509588"/>
            <a:ext cx="7772400" cy="1016000"/>
          </a:xfrm>
        </p:spPr>
        <p:txBody>
          <a:bodyPr rtlCol="0">
            <a:normAutofit fontScale="90000"/>
          </a:bodyPr>
          <a:lstStyle/>
          <a:p>
            <a:pPr eaLnBrk="1" fontAlgn="auto" hangingPunct="1">
              <a:spcAft>
                <a:spcPts val="0"/>
              </a:spcAft>
              <a:defRPr/>
            </a:pPr>
            <a:r>
              <a:rPr lang="en-GB" altLang="en-US" sz="4000" dirty="0"/>
              <a:t>Example 3</a:t>
            </a:r>
            <a:br>
              <a:rPr lang="en-GB" altLang="en-US" sz="4000" dirty="0"/>
            </a:br>
            <a:r>
              <a:rPr lang="en-GB" altLang="en-US" sz="4000" dirty="0"/>
              <a:t>8</a:t>
            </a:r>
            <a:r>
              <a:rPr lang="en-GB" altLang="en-US" sz="1800" dirty="0"/>
              <a:t> GCSEs &amp; 1 </a:t>
            </a:r>
            <a:r>
              <a:rPr lang="en-GB" altLang="en-US" sz="1800" dirty="0" err="1"/>
              <a:t>BTEC</a:t>
            </a:r>
            <a:endParaRPr lang="en-US" altLang="en-US" sz="1800" dirty="0"/>
          </a:p>
        </p:txBody>
      </p:sp>
      <p:sp>
        <p:nvSpPr>
          <p:cNvPr id="16387" name="Text Box 1027">
            <a:extLst>
              <a:ext uri="{FF2B5EF4-FFF2-40B4-BE49-F238E27FC236}">
                <a16:creationId xmlns:a16="http://schemas.microsoft.com/office/drawing/2014/main" id="{0A33109E-E7F9-AC9A-9673-9BBE24250F93}"/>
              </a:ext>
            </a:extLst>
          </p:cNvPr>
          <p:cNvSpPr txBox="1">
            <a:spLocks noChangeArrowheads="1"/>
          </p:cNvSpPr>
          <p:nvPr/>
        </p:nvSpPr>
        <p:spPr bwMode="auto">
          <a:xfrm>
            <a:off x="1054100" y="2073275"/>
            <a:ext cx="3411575" cy="3046988"/>
          </a:xfrm>
          <a:prstGeom prst="rect">
            <a:avLst/>
          </a:prstGeom>
          <a:noFill/>
          <a:ln w="9525">
            <a:noFill/>
            <a:miter lim="800000"/>
            <a:headEnd/>
            <a:tailEnd/>
          </a:ln>
        </p:spPr>
        <p:txBody>
          <a:bodyPr wrap="none">
            <a:spAutoFit/>
          </a:bodyPr>
          <a:lstStyle/>
          <a:p>
            <a:pPr eaLnBrk="1" hangingPunct="1">
              <a:defRPr/>
            </a:pPr>
            <a:r>
              <a:rPr lang="en-GB" sz="2400" b="1" u="sng" dirty="0">
                <a:latin typeface="+mj-lt"/>
              </a:rPr>
              <a:t>CORE – 7 GCSEs</a:t>
            </a:r>
          </a:p>
          <a:p>
            <a:pPr eaLnBrk="1" hangingPunct="1">
              <a:defRPr/>
            </a:pPr>
            <a:endParaRPr lang="en-GB" sz="2400" b="1" dirty="0">
              <a:latin typeface="+mj-lt"/>
            </a:endParaRPr>
          </a:p>
          <a:p>
            <a:pPr eaLnBrk="1" hangingPunct="1">
              <a:defRPr/>
            </a:pPr>
            <a:r>
              <a:rPr lang="en-GB" sz="2400" b="1" dirty="0">
                <a:latin typeface="+mj-lt"/>
              </a:rPr>
              <a:t>English</a:t>
            </a:r>
          </a:p>
          <a:p>
            <a:pPr eaLnBrk="1" hangingPunct="1">
              <a:defRPr/>
            </a:pPr>
            <a:r>
              <a:rPr lang="en-GB" sz="2400" b="1" dirty="0">
                <a:latin typeface="+mj-lt"/>
              </a:rPr>
              <a:t>English Literature</a:t>
            </a:r>
          </a:p>
          <a:p>
            <a:pPr eaLnBrk="1" hangingPunct="1">
              <a:defRPr/>
            </a:pPr>
            <a:r>
              <a:rPr lang="en-GB" sz="2400" b="1" dirty="0">
                <a:latin typeface="+mj-lt"/>
              </a:rPr>
              <a:t>Maths</a:t>
            </a:r>
          </a:p>
          <a:p>
            <a:pPr eaLnBrk="1" hangingPunct="1">
              <a:defRPr/>
            </a:pPr>
            <a:r>
              <a:rPr lang="en-GB" sz="2400" b="1" dirty="0">
                <a:latin typeface="+mj-lt"/>
              </a:rPr>
              <a:t>Double award Science (2)</a:t>
            </a:r>
          </a:p>
          <a:p>
            <a:pPr eaLnBrk="1" hangingPunct="1">
              <a:defRPr/>
            </a:pPr>
            <a:r>
              <a:rPr lang="en-GB" sz="2400" b="1" dirty="0">
                <a:latin typeface="+mj-lt"/>
              </a:rPr>
              <a:t>Religious Studies</a:t>
            </a:r>
          </a:p>
          <a:p>
            <a:pPr eaLnBrk="1" hangingPunct="1">
              <a:defRPr/>
            </a:pPr>
            <a:r>
              <a:rPr lang="en-GB" sz="2400" b="1" dirty="0">
                <a:latin typeface="+mj-lt"/>
              </a:rPr>
              <a:t>Citizenship Studies</a:t>
            </a:r>
          </a:p>
        </p:txBody>
      </p:sp>
      <p:sp>
        <p:nvSpPr>
          <p:cNvPr id="16388" name="Text Box 1028">
            <a:extLst>
              <a:ext uri="{FF2B5EF4-FFF2-40B4-BE49-F238E27FC236}">
                <a16:creationId xmlns:a16="http://schemas.microsoft.com/office/drawing/2014/main" id="{325D8F19-6680-CC2D-5C95-456CCBC70B0E}"/>
              </a:ext>
            </a:extLst>
          </p:cNvPr>
          <p:cNvSpPr txBox="1">
            <a:spLocks noChangeArrowheads="1"/>
          </p:cNvSpPr>
          <p:nvPr/>
        </p:nvSpPr>
        <p:spPr bwMode="auto">
          <a:xfrm>
            <a:off x="5257800" y="2068513"/>
            <a:ext cx="3733800" cy="2585323"/>
          </a:xfrm>
          <a:prstGeom prst="rect">
            <a:avLst/>
          </a:prstGeom>
          <a:noFill/>
          <a:ln w="9525">
            <a:noFill/>
            <a:miter lim="800000"/>
            <a:headEnd/>
            <a:tailEnd/>
          </a:ln>
        </p:spPr>
        <p:txBody>
          <a:bodyPr>
            <a:spAutoFit/>
          </a:bodyPr>
          <a:lstStyle/>
          <a:p>
            <a:pPr marL="457200" indent="-457200" eaLnBrk="1" hangingPunct="1">
              <a:defRPr/>
            </a:pPr>
            <a:r>
              <a:rPr lang="en-GB" sz="2400" b="1" u="sng" dirty="0">
                <a:latin typeface="+mj-lt"/>
              </a:rPr>
              <a:t>OPTIONS – 1 GCSE</a:t>
            </a:r>
          </a:p>
          <a:p>
            <a:pPr marL="457200" indent="-457200" eaLnBrk="1" hangingPunct="1">
              <a:defRPr/>
            </a:pPr>
            <a:endParaRPr lang="en-GB" sz="2400" b="1" dirty="0">
              <a:latin typeface="+mj-lt"/>
            </a:endParaRPr>
          </a:p>
          <a:p>
            <a:pPr marL="457200" indent="-457200" eaLnBrk="1" hangingPunct="1">
              <a:buFontTx/>
              <a:buAutoNum type="alphaUcParenR"/>
              <a:defRPr/>
            </a:pPr>
            <a:r>
              <a:rPr lang="en-GB" sz="2400" b="1" dirty="0">
                <a:latin typeface="+mj-lt"/>
              </a:rPr>
              <a:t>Support (0)</a:t>
            </a:r>
          </a:p>
          <a:p>
            <a:pPr marL="457200" indent="-457200" eaLnBrk="1" hangingPunct="1">
              <a:buFontTx/>
              <a:buAutoNum type="alphaUcParenR"/>
              <a:defRPr/>
            </a:pPr>
            <a:r>
              <a:rPr lang="en-GB" sz="2400" b="1" dirty="0">
                <a:latin typeface="+mj-lt"/>
              </a:rPr>
              <a:t>Geography</a:t>
            </a:r>
          </a:p>
          <a:p>
            <a:pPr marL="457200" indent="-457200" eaLnBrk="1" hangingPunct="1">
              <a:defRPr/>
            </a:pPr>
            <a:r>
              <a:rPr lang="en-GB" sz="2400" b="1" dirty="0">
                <a:latin typeface="+mj-lt"/>
              </a:rPr>
              <a:t>C)   Health &amp; social care </a:t>
            </a:r>
            <a:r>
              <a:rPr lang="en-GB" sz="2400" b="1" dirty="0" err="1">
                <a:latin typeface="+mj-lt"/>
              </a:rPr>
              <a:t>Btec</a:t>
            </a:r>
            <a:endParaRPr lang="en-GB" sz="2400" b="1" dirty="0">
              <a:latin typeface="Arial Unicode MS" pitchFamily="34" charset="-128"/>
            </a:endParaRPr>
          </a:p>
          <a:p>
            <a:pPr marL="457200" indent="-457200" eaLnBrk="1" hangingPunct="1">
              <a:defRPr/>
            </a:pPr>
            <a:endParaRPr lang="en-GB" sz="1800" b="1" dirty="0">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38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63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8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217B32-10BA-4574-A838-0DF1CA7113C8}"/>
              </a:ext>
            </a:extLst>
          </p:cNvPr>
          <p:cNvGraphicFramePr>
            <a:graphicFrameLocks noGrp="1"/>
          </p:cNvGraphicFramePr>
          <p:nvPr>
            <p:extLst>
              <p:ext uri="{D42A27DB-BD31-4B8C-83A1-F6EECF244321}">
                <p14:modId xmlns:p14="http://schemas.microsoft.com/office/powerpoint/2010/main" val="1639868443"/>
              </p:ext>
            </p:extLst>
          </p:nvPr>
        </p:nvGraphicFramePr>
        <p:xfrm>
          <a:off x="268288" y="200025"/>
          <a:ext cx="8512176" cy="6307564"/>
        </p:xfrm>
        <a:graphic>
          <a:graphicData uri="http://schemas.openxmlformats.org/drawingml/2006/table">
            <a:tbl>
              <a:tblPr firstRow="1" bandRow="1">
                <a:tableStyleId>{5C22544A-7EE6-4342-B048-85BDC9FD1C3A}</a:tableStyleId>
              </a:tblPr>
              <a:tblGrid>
                <a:gridCol w="2128044">
                  <a:extLst>
                    <a:ext uri="{9D8B030D-6E8A-4147-A177-3AD203B41FA5}">
                      <a16:colId xmlns:a16="http://schemas.microsoft.com/office/drawing/2014/main" val="20000"/>
                    </a:ext>
                  </a:extLst>
                </a:gridCol>
                <a:gridCol w="2128044">
                  <a:extLst>
                    <a:ext uri="{9D8B030D-6E8A-4147-A177-3AD203B41FA5}">
                      <a16:colId xmlns:a16="http://schemas.microsoft.com/office/drawing/2014/main" val="20001"/>
                    </a:ext>
                  </a:extLst>
                </a:gridCol>
                <a:gridCol w="2128044">
                  <a:extLst>
                    <a:ext uri="{9D8B030D-6E8A-4147-A177-3AD203B41FA5}">
                      <a16:colId xmlns:a16="http://schemas.microsoft.com/office/drawing/2014/main" val="20002"/>
                    </a:ext>
                  </a:extLst>
                </a:gridCol>
                <a:gridCol w="2128044">
                  <a:extLst>
                    <a:ext uri="{9D8B030D-6E8A-4147-A177-3AD203B41FA5}">
                      <a16:colId xmlns:a16="http://schemas.microsoft.com/office/drawing/2014/main" val="20003"/>
                    </a:ext>
                  </a:extLst>
                </a:gridCol>
              </a:tblGrid>
              <a:tr h="436004">
                <a:tc>
                  <a:txBody>
                    <a:bodyPr/>
                    <a:lstStyle/>
                    <a:p>
                      <a:endParaRPr lang="en-US" sz="1600" dirty="0"/>
                    </a:p>
                  </a:txBody>
                  <a:tcPr marL="91433" marR="91433" marT="45716" marB="45716"/>
                </a:tc>
                <a:tc>
                  <a:txBody>
                    <a:bodyPr/>
                    <a:lstStyle/>
                    <a:p>
                      <a:pPr algn="ctr"/>
                      <a:r>
                        <a:rPr lang="en-GB" sz="1600" dirty="0"/>
                        <a:t>A</a:t>
                      </a:r>
                      <a:endParaRPr lang="en-US" sz="1600" dirty="0"/>
                    </a:p>
                  </a:txBody>
                  <a:tcPr marL="91433" marR="91433" marT="45716" marB="45716"/>
                </a:tc>
                <a:tc>
                  <a:txBody>
                    <a:bodyPr/>
                    <a:lstStyle/>
                    <a:p>
                      <a:pPr algn="ctr"/>
                      <a:r>
                        <a:rPr lang="en-US" sz="1600" dirty="0"/>
                        <a:t>B</a:t>
                      </a:r>
                    </a:p>
                  </a:txBody>
                  <a:tcPr marL="91433" marR="91433" marT="45716" marB="45716"/>
                </a:tc>
                <a:tc>
                  <a:txBody>
                    <a:bodyPr/>
                    <a:lstStyle/>
                    <a:p>
                      <a:pPr algn="ctr"/>
                      <a:r>
                        <a:rPr lang="en-US" sz="1600" dirty="0"/>
                        <a:t>C</a:t>
                      </a:r>
                    </a:p>
                  </a:txBody>
                  <a:tcPr marL="91433" marR="91433" marT="45716" marB="45716"/>
                </a:tc>
                <a:extLst>
                  <a:ext uri="{0D108BD9-81ED-4DB2-BD59-A6C34878D82A}">
                    <a16:rowId xmlns:a16="http://schemas.microsoft.com/office/drawing/2014/main" val="10000"/>
                  </a:ext>
                </a:extLst>
              </a:tr>
              <a:tr h="1615431">
                <a:tc>
                  <a:txBody>
                    <a:bodyPr/>
                    <a:lstStyle/>
                    <a:p>
                      <a:r>
                        <a:rPr lang="en-US" sz="2000" b="1" dirty="0"/>
                        <a:t>Section 1</a:t>
                      </a:r>
                    </a:p>
                    <a:p>
                      <a:r>
                        <a:rPr lang="en-US" sz="2000" b="1" dirty="0">
                          <a:solidFill>
                            <a:srgbClr val="FF0000"/>
                          </a:solidFill>
                        </a:rPr>
                        <a:t>Students must choose at least one from this section</a:t>
                      </a:r>
                    </a:p>
                  </a:txBody>
                  <a:tcPr marL="91433" marR="91433" marT="45716" marB="45716"/>
                </a:tc>
                <a:tc>
                  <a:txBody>
                    <a:bodyPr/>
                    <a:lstStyle/>
                    <a:p>
                      <a:r>
                        <a:rPr lang="en-GB" sz="1800" kern="1200" dirty="0">
                          <a:solidFill>
                            <a:schemeClr val="dk1"/>
                          </a:solidFill>
                          <a:effectLst/>
                          <a:latin typeface="+mn-lt"/>
                          <a:ea typeface="+mn-ea"/>
                          <a:cs typeface="+mn-cs"/>
                        </a:rPr>
                        <a:t>Geography </a:t>
                      </a:r>
                    </a:p>
                    <a:p>
                      <a:r>
                        <a:rPr lang="en-GB" sz="1800" kern="1200" dirty="0">
                          <a:solidFill>
                            <a:schemeClr val="dk1"/>
                          </a:solidFill>
                          <a:effectLst/>
                          <a:latin typeface="+mn-lt"/>
                          <a:ea typeface="+mn-ea"/>
                          <a:cs typeface="+mn-cs"/>
                        </a:rPr>
                        <a:t>History</a:t>
                      </a:r>
                    </a:p>
                    <a:p>
                      <a:r>
                        <a:rPr lang="en-GB" sz="1800" kern="1200" dirty="0" smtClean="0">
                          <a:solidFill>
                            <a:schemeClr val="dk1"/>
                          </a:solidFill>
                          <a:effectLst/>
                          <a:latin typeface="+mn-lt"/>
                          <a:ea typeface="+mn-ea"/>
                          <a:cs typeface="+mn-cs"/>
                        </a:rPr>
                        <a:t>Spanish</a:t>
                      </a:r>
                      <a:endParaRPr lang="en-US" sz="1800" dirty="0"/>
                    </a:p>
                    <a:p>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Geography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History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dk1"/>
                          </a:solidFill>
                          <a:effectLst/>
                          <a:latin typeface="+mn-lt"/>
                          <a:ea typeface="+mn-ea"/>
                          <a:cs typeface="+mn-cs"/>
                        </a:rPr>
                        <a:t>French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Geography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History</a:t>
                      </a:r>
                    </a:p>
                    <a:p>
                      <a:r>
                        <a:rPr lang="en-GB" sz="1800" kern="1200" dirty="0">
                          <a:solidFill>
                            <a:schemeClr val="dk1"/>
                          </a:solidFill>
                          <a:effectLst/>
                          <a:latin typeface="+mn-lt"/>
                          <a:ea typeface="+mn-ea"/>
                          <a:cs typeface="+mn-cs"/>
                        </a:rPr>
                        <a:t>Spanish</a:t>
                      </a:r>
                    </a:p>
                    <a:p>
                      <a:endParaRPr lang="en-US" sz="1600" dirty="0"/>
                    </a:p>
                  </a:txBody>
                  <a:tcPr marL="91433" marR="91433" marT="45716" marB="45716"/>
                </a:tc>
                <a:extLst>
                  <a:ext uri="{0D108BD9-81ED-4DB2-BD59-A6C34878D82A}">
                    <a16:rowId xmlns:a16="http://schemas.microsoft.com/office/drawing/2014/main" val="10001"/>
                  </a:ext>
                </a:extLst>
              </a:tr>
              <a:tr h="19978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Section 2</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FF0000"/>
                          </a:solidFill>
                        </a:rPr>
                        <a:t>Students may choose up to 2 subjects from this section</a:t>
                      </a:r>
                    </a:p>
                    <a:p>
                      <a:endParaRPr lang="en-US" sz="1600" dirty="0"/>
                    </a:p>
                  </a:txBody>
                  <a:tcPr marL="91433" marR="91433" marT="45716" marB="45716"/>
                </a:tc>
                <a:tc>
                  <a:txBody>
                    <a:bodyPr/>
                    <a:lstStyle/>
                    <a:p>
                      <a:r>
                        <a:rPr lang="en-GB" sz="1600" kern="1200" dirty="0">
                          <a:solidFill>
                            <a:schemeClr val="dk1"/>
                          </a:solidFill>
                          <a:effectLst/>
                          <a:latin typeface="+mn-lt"/>
                          <a:ea typeface="+mn-ea"/>
                          <a:cs typeface="+mn-cs"/>
                        </a:rPr>
                        <a:t>Business St </a:t>
                      </a:r>
                    </a:p>
                    <a:p>
                      <a:r>
                        <a:rPr lang="en-GB" sz="1600" kern="1200" dirty="0">
                          <a:solidFill>
                            <a:schemeClr val="dk1"/>
                          </a:solidFill>
                          <a:effectLst/>
                          <a:latin typeface="+mn-lt"/>
                          <a:ea typeface="+mn-ea"/>
                          <a:cs typeface="+mn-cs"/>
                        </a:rPr>
                        <a:t>Media Studies (24/1 group only)</a:t>
                      </a:r>
                    </a:p>
                    <a:p>
                      <a:r>
                        <a:rPr lang="en-GB" sz="1600" kern="1200" dirty="0">
                          <a:solidFill>
                            <a:schemeClr val="dk1"/>
                          </a:solidFill>
                          <a:effectLst/>
                          <a:latin typeface="+mn-lt"/>
                          <a:ea typeface="+mn-ea"/>
                          <a:cs typeface="+mn-cs"/>
                        </a:rPr>
                        <a:t>Product Design </a:t>
                      </a:r>
                    </a:p>
                    <a:p>
                      <a:r>
                        <a:rPr lang="en-GB" sz="1600" kern="1200" dirty="0">
                          <a:solidFill>
                            <a:schemeClr val="dk1"/>
                          </a:solidFill>
                          <a:effectLst/>
                          <a:latin typeface="+mn-lt"/>
                          <a:ea typeface="+mn-ea"/>
                          <a:cs typeface="+mn-cs"/>
                        </a:rPr>
                        <a:t>Textiles</a:t>
                      </a:r>
                    </a:p>
                    <a:p>
                      <a:r>
                        <a:rPr lang="en-GB" sz="1600" kern="1200" dirty="0">
                          <a:solidFill>
                            <a:schemeClr val="dk1"/>
                          </a:solidFill>
                          <a:effectLst/>
                          <a:latin typeface="+mn-lt"/>
                          <a:ea typeface="+mn-ea"/>
                          <a:cs typeface="+mn-cs"/>
                        </a:rPr>
                        <a:t>PE</a:t>
                      </a:r>
                    </a:p>
                  </a:txBody>
                  <a:tcPr marL="91433" marR="91433" marT="45716" marB="45716"/>
                </a:tc>
                <a:tc>
                  <a:txBody>
                    <a:bodyPr/>
                    <a:lstStyle/>
                    <a:p>
                      <a:r>
                        <a:rPr lang="en-GB" sz="1600" kern="1200" dirty="0">
                          <a:solidFill>
                            <a:schemeClr val="dk1"/>
                          </a:solidFill>
                          <a:effectLst/>
                          <a:latin typeface="+mn-lt"/>
                          <a:ea typeface="+mn-ea"/>
                          <a:cs typeface="+mn-cs"/>
                        </a:rPr>
                        <a:t>Art</a:t>
                      </a:r>
                    </a:p>
                    <a:p>
                      <a:r>
                        <a:rPr lang="en-GB" sz="1600" kern="1200" dirty="0">
                          <a:solidFill>
                            <a:schemeClr val="dk1"/>
                          </a:solidFill>
                          <a:effectLst/>
                          <a:latin typeface="+mn-lt"/>
                          <a:ea typeface="+mn-ea"/>
                          <a:cs typeface="+mn-cs"/>
                        </a:rPr>
                        <a:t>Business St </a:t>
                      </a:r>
                    </a:p>
                    <a:p>
                      <a:r>
                        <a:rPr lang="en-GB" sz="1600" kern="1200" dirty="0">
                          <a:solidFill>
                            <a:schemeClr val="dk1"/>
                          </a:solidFill>
                          <a:effectLst/>
                          <a:latin typeface="+mn-lt"/>
                          <a:ea typeface="+mn-ea"/>
                          <a:cs typeface="+mn-cs"/>
                        </a:rPr>
                        <a:t>Food</a:t>
                      </a:r>
                    </a:p>
                    <a:p>
                      <a:r>
                        <a:rPr lang="en-GB" sz="1600" kern="1200" dirty="0">
                          <a:solidFill>
                            <a:schemeClr val="dk1"/>
                          </a:solidFill>
                          <a:effectLst/>
                          <a:latin typeface="+mn-lt"/>
                          <a:ea typeface="+mn-ea"/>
                          <a:cs typeface="+mn-cs"/>
                        </a:rPr>
                        <a:t>Music</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Media Studies (24/1 group only)</a:t>
                      </a:r>
                    </a:p>
                    <a:p>
                      <a:endParaRPr lang="en-US" sz="1600" dirty="0"/>
                    </a:p>
                  </a:txBody>
                  <a:tcPr marL="91433" marR="91433" marT="45716" marB="45716"/>
                </a:tc>
                <a:tc>
                  <a:txBody>
                    <a:bodyPr/>
                    <a:lstStyle/>
                    <a:p>
                      <a:r>
                        <a:rPr lang="en-GB" sz="1600" b="0" kern="1200" dirty="0" smtClean="0">
                          <a:solidFill>
                            <a:schemeClr val="dk1"/>
                          </a:solidFill>
                          <a:effectLst/>
                          <a:latin typeface="+mn-lt"/>
                          <a:ea typeface="+mn-ea"/>
                          <a:cs typeface="+mn-cs"/>
                        </a:rPr>
                        <a:t>Music</a:t>
                      </a:r>
                      <a:r>
                        <a:rPr lang="en-GB" sz="1600" b="0" kern="1200" baseline="0" dirty="0" smtClean="0">
                          <a:solidFill>
                            <a:schemeClr val="dk1"/>
                          </a:solidFill>
                          <a:effectLst/>
                          <a:latin typeface="+mn-lt"/>
                          <a:ea typeface="+mn-ea"/>
                          <a:cs typeface="+mn-cs"/>
                        </a:rPr>
                        <a:t> Technology BTEC</a:t>
                      </a:r>
                    </a:p>
                    <a:p>
                      <a:r>
                        <a:rPr lang="en-GB" sz="1600" b="1" kern="1200" dirty="0" smtClean="0">
                          <a:solidFill>
                            <a:schemeClr val="dk1"/>
                          </a:solidFill>
                          <a:effectLst/>
                          <a:latin typeface="+mn-lt"/>
                          <a:ea typeface="+mn-ea"/>
                          <a:cs typeface="+mn-cs"/>
                        </a:rPr>
                        <a:t>Health</a:t>
                      </a:r>
                      <a:r>
                        <a:rPr lang="en-GB" sz="1600" b="1" kern="1200" dirty="0">
                          <a:solidFill>
                            <a:schemeClr val="dk1"/>
                          </a:solidFill>
                          <a:effectLst/>
                          <a:latin typeface="+mn-lt"/>
                          <a:ea typeface="+mn-ea"/>
                          <a:cs typeface="+mn-cs"/>
                        </a:rPr>
                        <a:t>&amp; Social Care (BTEC) </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mn-lt"/>
                          <a:ea typeface="+mn-ea"/>
                          <a:cs typeface="+mn-cs"/>
                        </a:rPr>
                        <a:t> ICT (BTEC) </a:t>
                      </a:r>
                    </a:p>
                    <a:p>
                      <a:r>
                        <a:rPr lang="en-GB" sz="1600" kern="1200" dirty="0">
                          <a:solidFill>
                            <a:schemeClr val="dk1"/>
                          </a:solidFill>
                          <a:effectLst/>
                          <a:latin typeface="+mn-lt"/>
                          <a:ea typeface="+mn-ea"/>
                          <a:cs typeface="+mn-cs"/>
                        </a:rPr>
                        <a:t>Drama</a:t>
                      </a:r>
                    </a:p>
                  </a:txBody>
                  <a:tcPr marL="91433" marR="91433" marT="45716" marB="45716"/>
                </a:tc>
                <a:extLst>
                  <a:ext uri="{0D108BD9-81ED-4DB2-BD59-A6C34878D82A}">
                    <a16:rowId xmlns:a16="http://schemas.microsoft.com/office/drawing/2014/main" val="10002"/>
                  </a:ext>
                </a:extLst>
              </a:tr>
              <a:tr h="1057092">
                <a:tc>
                  <a:txBody>
                    <a:bodyPr/>
                    <a:lstStyle/>
                    <a:p>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a:t>
                      </a:r>
                      <a:r>
                        <a:rPr lang="en-GB" sz="2000" b="1" kern="1200" dirty="0">
                          <a:solidFill>
                            <a:schemeClr val="dk1"/>
                          </a:solidFill>
                          <a:latin typeface="+mn-lt"/>
                          <a:ea typeface="+mn-ea"/>
                          <a:cs typeface="+mn-cs"/>
                        </a:rPr>
                        <a:t>SEN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err="1">
                          <a:solidFill>
                            <a:schemeClr val="tx1"/>
                          </a:solidFill>
                          <a:latin typeface="+mn-lt"/>
                          <a:ea typeface="+mn-ea"/>
                          <a:cs typeface="+mn-cs"/>
                        </a:rPr>
                        <a:t>EAL</a:t>
                      </a:r>
                      <a:r>
                        <a:rPr lang="en-GB" sz="1600" kern="1200" dirty="0">
                          <a:solidFill>
                            <a:schemeClr val="tx1"/>
                          </a:solidFill>
                          <a:latin typeface="+mn-lt"/>
                          <a:ea typeface="+mn-ea"/>
                          <a:cs typeface="+mn-cs"/>
                        </a:rPr>
                        <a:t>  support</a:t>
                      </a:r>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EAL  support</a:t>
                      </a:r>
                      <a:endParaRPr lang="en-US" sz="1600" dirty="0"/>
                    </a:p>
                  </a:txBody>
                  <a:tcPr marL="91433" marR="91433"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endParaRPr lang="en-US"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EAL  support</a:t>
                      </a:r>
                      <a:endParaRPr lang="en-US" sz="1600" dirty="0"/>
                    </a:p>
                  </a:txBody>
                  <a:tcPr marL="91433" marR="91433" marT="45716" marB="45716"/>
                </a:tc>
                <a:extLst>
                  <a:ext uri="{0D108BD9-81ED-4DB2-BD59-A6C34878D82A}">
                    <a16:rowId xmlns:a16="http://schemas.microsoft.com/office/drawing/2014/main" val="10003"/>
                  </a:ext>
                </a:extLst>
              </a:tr>
              <a:tr h="6221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latin typeface="+mn-lt"/>
                          <a:ea typeface="+mn-ea"/>
                          <a:cs typeface="Times New Roman" pitchFamily="18" charset="0"/>
                        </a:rPr>
                        <a:t>Choose 1 subject from each block</a:t>
                      </a:r>
                      <a:endParaRPr lang="en-US" sz="1600" dirty="0"/>
                    </a:p>
                  </a:txBody>
                  <a:tcPr marL="91433" marR="91433" marT="45716" marB="45716"/>
                </a:tc>
                <a:tc>
                  <a:txBody>
                    <a:bodyPr/>
                    <a:lstStyle/>
                    <a:p>
                      <a:r>
                        <a:rPr lang="en-US" sz="1600" b="1" dirty="0"/>
                        <a:t>Support</a:t>
                      </a:r>
                    </a:p>
                  </a:txBody>
                  <a:tcPr marL="91433" marR="91433" marT="45716" marB="45716"/>
                </a:tc>
                <a:tc>
                  <a:txBody>
                    <a:bodyPr/>
                    <a:lstStyle/>
                    <a:p>
                      <a:r>
                        <a:rPr lang="en-US" sz="1600" b="1" dirty="0"/>
                        <a:t>Geography</a:t>
                      </a:r>
                    </a:p>
                  </a:txBody>
                  <a:tcPr marL="91433" marR="91433" marT="45716" marB="45716"/>
                </a:tc>
                <a:tc>
                  <a:txBody>
                    <a:bodyPr/>
                    <a:lstStyle/>
                    <a:p>
                      <a:r>
                        <a:rPr lang="en-GB" sz="1600" b="1" kern="1200" dirty="0">
                          <a:solidFill>
                            <a:schemeClr val="dk1"/>
                          </a:solidFill>
                          <a:effectLst/>
                          <a:latin typeface="+mn-lt"/>
                          <a:ea typeface="+mn-ea"/>
                          <a:cs typeface="+mn-cs"/>
                        </a:rPr>
                        <a:t>Health&amp; Social Care </a:t>
                      </a:r>
                      <a:endParaRPr lang="en-US" sz="1600" b="1" dirty="0"/>
                    </a:p>
                  </a:txBody>
                  <a:tcPr marL="91433" marR="91433" marT="45716" marB="45716"/>
                </a:tc>
                <a:extLst>
                  <a:ext uri="{0D108BD9-81ED-4DB2-BD59-A6C34878D82A}">
                    <a16:rowId xmlns:a16="http://schemas.microsoft.com/office/drawing/2014/main" val="10004"/>
                  </a:ext>
                </a:extLst>
              </a:tr>
              <a:tr h="579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Times New Roman" pitchFamily="18" charset="0"/>
                        </a:rPr>
                        <a:t> </a:t>
                      </a:r>
                      <a:r>
                        <a:rPr lang="en-US" sz="1600" b="1" kern="1200" dirty="0">
                          <a:solidFill>
                            <a:schemeClr val="dk1"/>
                          </a:solidFill>
                          <a:latin typeface="+mn-lt"/>
                          <a:ea typeface="+mn-ea"/>
                          <a:cs typeface="Times New Roman" pitchFamily="18" charset="0"/>
                        </a:rPr>
                        <a:t>Reserve</a:t>
                      </a:r>
                      <a:endParaRPr lang="en-US" sz="1200" b="1" kern="1200" dirty="0">
                        <a:solidFill>
                          <a:schemeClr val="dk1"/>
                        </a:solidFill>
                        <a:latin typeface="+mn-lt"/>
                        <a:ea typeface="+mn-ea"/>
                        <a:cs typeface="Times New Roman" pitchFamily="18" charset="0"/>
                      </a:endParaRPr>
                    </a:p>
                    <a:p>
                      <a:endParaRPr lang="en-US" sz="1600" dirty="0"/>
                    </a:p>
                  </a:txBody>
                  <a:tcPr marL="91433" marR="91433" marT="45716" marB="45716"/>
                </a:tc>
                <a:tc>
                  <a:txBody>
                    <a:bodyPr/>
                    <a:lstStyle/>
                    <a:p>
                      <a:endParaRPr lang="en-US" sz="1600" dirty="0"/>
                    </a:p>
                  </a:txBody>
                  <a:tcPr marL="91433" marR="91433" marT="45716" marB="45716"/>
                </a:tc>
                <a:tc>
                  <a:txBody>
                    <a:bodyPr/>
                    <a:lstStyle/>
                    <a:p>
                      <a:endParaRPr lang="en-US" sz="1600" dirty="0"/>
                    </a:p>
                  </a:txBody>
                  <a:tcPr marL="91433" marR="91433" marT="45716" marB="45716"/>
                </a:tc>
                <a:tc>
                  <a:txBody>
                    <a:bodyPr/>
                    <a:lstStyle/>
                    <a:p>
                      <a:endParaRPr lang="en-US" sz="1600" dirty="0"/>
                    </a:p>
                  </a:txBody>
                  <a:tcPr marL="91433" marR="91433" marT="45716" marB="45716"/>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E900CA13-0778-FD05-630E-C167E7D6BE50}"/>
              </a:ext>
            </a:extLst>
          </p:cNvPr>
          <p:cNvSpPr>
            <a:spLocks noGrp="1"/>
          </p:cNvSpPr>
          <p:nvPr>
            <p:ph type="title"/>
          </p:nvPr>
        </p:nvSpPr>
        <p:spPr>
          <a:xfrm>
            <a:off x="1143000" y="144463"/>
            <a:ext cx="7772400" cy="769937"/>
          </a:xfrm>
        </p:spPr>
        <p:txBody>
          <a:bodyPr/>
          <a:lstStyle/>
          <a:p>
            <a:pPr eaLnBrk="1" hangingPunct="1"/>
            <a:r>
              <a:rPr lang="en-US" altLang="en-US"/>
              <a:t>Vocational courses</a:t>
            </a:r>
          </a:p>
        </p:txBody>
      </p:sp>
      <p:sp>
        <p:nvSpPr>
          <p:cNvPr id="30723" name="Content Placeholder 2">
            <a:extLst>
              <a:ext uri="{FF2B5EF4-FFF2-40B4-BE49-F238E27FC236}">
                <a16:creationId xmlns:a16="http://schemas.microsoft.com/office/drawing/2014/main" id="{CD5E90C2-DF77-5A94-DC9B-A9F832C037B4}"/>
              </a:ext>
            </a:extLst>
          </p:cNvPr>
          <p:cNvSpPr>
            <a:spLocks noGrp="1"/>
          </p:cNvSpPr>
          <p:nvPr>
            <p:ph idx="1"/>
          </p:nvPr>
        </p:nvSpPr>
        <p:spPr/>
        <p:txBody>
          <a:bodyPr/>
          <a:lstStyle/>
          <a:p>
            <a:pPr eaLnBrk="1" hangingPunct="1"/>
            <a:r>
              <a:rPr lang="en-GB" altLang="en-US" sz="2800" dirty="0"/>
              <a:t>There is a now a minimum of 20% externally assessed units</a:t>
            </a:r>
          </a:p>
          <a:p>
            <a:pPr eaLnBrk="1" hangingPunct="1"/>
            <a:r>
              <a:rPr lang="en-GB" altLang="en-US" sz="2800" dirty="0" smtClean="0"/>
              <a:t>BTEC </a:t>
            </a:r>
            <a:r>
              <a:rPr lang="en-GB" altLang="en-US" sz="2800" dirty="0"/>
              <a:t>Health &amp;Social </a:t>
            </a:r>
            <a:r>
              <a:rPr lang="en-GB" altLang="en-US" sz="2800" dirty="0" smtClean="0"/>
              <a:t>care</a:t>
            </a:r>
          </a:p>
          <a:p>
            <a:pPr eaLnBrk="1" hangingPunct="1"/>
            <a:r>
              <a:rPr lang="en-GB" altLang="en-US" sz="2800" dirty="0" smtClean="0"/>
              <a:t>BTEC Music Technology – new course Sept 2024</a:t>
            </a:r>
            <a:endParaRPr lang="en-GB" altLang="en-US" sz="2800" dirty="0"/>
          </a:p>
          <a:p>
            <a:pPr eaLnBrk="1" hangingPunct="1"/>
            <a:r>
              <a:rPr lang="en-GB" altLang="en-US" sz="2800" dirty="0"/>
              <a:t>BTEC ICT</a:t>
            </a:r>
          </a:p>
          <a:p>
            <a:pPr eaLnBrk="1" hangingPunct="1">
              <a:buFontTx/>
              <a:buNone/>
            </a:pPr>
            <a:r>
              <a:rPr lang="en-GB" altLang="en-US" sz="2800" dirty="0"/>
              <a:t>    Students must be prepared to work hard. They are not an easy option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153010D-713B-1326-8A01-AA38288CB1E7}"/>
              </a:ext>
            </a:extLst>
          </p:cNvPr>
          <p:cNvSpPr>
            <a:spLocks noGrp="1" noChangeArrowheads="1"/>
          </p:cNvSpPr>
          <p:nvPr>
            <p:ph type="title"/>
          </p:nvPr>
        </p:nvSpPr>
        <p:spPr>
          <a:xfrm>
            <a:off x="1143000" y="814388"/>
            <a:ext cx="7772400" cy="762000"/>
          </a:xfrm>
        </p:spPr>
        <p:txBody>
          <a:bodyPr/>
          <a:lstStyle/>
          <a:p>
            <a:pPr eaLnBrk="1" hangingPunct="1"/>
            <a:r>
              <a:rPr lang="en-GB" altLang="en-US"/>
              <a:t>Options Process</a:t>
            </a:r>
          </a:p>
        </p:txBody>
      </p:sp>
      <p:sp>
        <p:nvSpPr>
          <p:cNvPr id="32771" name="Rectangle 3">
            <a:extLst>
              <a:ext uri="{FF2B5EF4-FFF2-40B4-BE49-F238E27FC236}">
                <a16:creationId xmlns:a16="http://schemas.microsoft.com/office/drawing/2014/main" id="{02B9391A-F49B-85B9-EFAF-23F178D0D3A1}"/>
              </a:ext>
            </a:extLst>
          </p:cNvPr>
          <p:cNvSpPr>
            <a:spLocks noGrp="1" noChangeArrowheads="1"/>
          </p:cNvSpPr>
          <p:nvPr>
            <p:ph idx="1"/>
          </p:nvPr>
        </p:nvSpPr>
        <p:spPr>
          <a:xfrm>
            <a:off x="1066800" y="1576388"/>
            <a:ext cx="7700963" cy="4519612"/>
          </a:xfrm>
        </p:spPr>
        <p:txBody>
          <a:bodyPr/>
          <a:lstStyle/>
          <a:p>
            <a:pPr eaLnBrk="1" hangingPunct="1">
              <a:lnSpc>
                <a:spcPct val="90000"/>
              </a:lnSpc>
            </a:pPr>
            <a:r>
              <a:rPr lang="en-GB" altLang="en-US" sz="2400" dirty="0" smtClean="0"/>
              <a:t>25</a:t>
            </a:r>
            <a:r>
              <a:rPr lang="en-GB" altLang="en-US" sz="2400" baseline="30000" dirty="0" smtClean="0"/>
              <a:t>th</a:t>
            </a:r>
            <a:r>
              <a:rPr lang="en-GB" altLang="en-US" sz="2400" dirty="0" smtClean="0"/>
              <a:t> </a:t>
            </a:r>
            <a:r>
              <a:rPr lang="en-GB" altLang="en-US" sz="2400" dirty="0"/>
              <a:t>January 	 – Student </a:t>
            </a:r>
            <a:r>
              <a:rPr lang="en-GB" altLang="en-US" sz="2400" dirty="0" smtClean="0"/>
              <a:t>presentation</a:t>
            </a:r>
          </a:p>
          <a:p>
            <a:pPr eaLnBrk="1" hangingPunct="1">
              <a:lnSpc>
                <a:spcPct val="90000"/>
              </a:lnSpc>
            </a:pPr>
            <a:endParaRPr lang="en-GB" altLang="en-US" sz="2400" dirty="0"/>
          </a:p>
          <a:p>
            <a:pPr eaLnBrk="1" hangingPunct="1">
              <a:lnSpc>
                <a:spcPct val="90000"/>
              </a:lnSpc>
            </a:pPr>
            <a:r>
              <a:rPr lang="en-GB" altLang="en-US" sz="2400" dirty="0" smtClean="0"/>
              <a:t>25</a:t>
            </a:r>
            <a:r>
              <a:rPr lang="en-GB" altLang="en-US" sz="2400" baseline="30000" dirty="0" smtClean="0"/>
              <a:t>th  </a:t>
            </a:r>
            <a:r>
              <a:rPr lang="en-GB" altLang="en-US" sz="2400" dirty="0"/>
              <a:t>January 	 – Parents  </a:t>
            </a:r>
            <a:r>
              <a:rPr lang="en-GB" altLang="en-US" sz="2400" dirty="0" smtClean="0"/>
              <a:t>presentation</a:t>
            </a:r>
          </a:p>
          <a:p>
            <a:pPr eaLnBrk="1" hangingPunct="1">
              <a:lnSpc>
                <a:spcPct val="90000"/>
              </a:lnSpc>
            </a:pPr>
            <a:endParaRPr lang="en-GB" altLang="en-US" sz="2400" dirty="0"/>
          </a:p>
          <a:p>
            <a:pPr eaLnBrk="1" hangingPunct="1">
              <a:lnSpc>
                <a:spcPct val="90000"/>
              </a:lnSpc>
            </a:pPr>
            <a:r>
              <a:rPr lang="en-GB" altLang="en-US" sz="2400" dirty="0" smtClean="0"/>
              <a:t>1</a:t>
            </a:r>
            <a:r>
              <a:rPr lang="en-GB" altLang="en-US" sz="2400" baseline="30000" dirty="0" smtClean="0"/>
              <a:t>ST</a:t>
            </a:r>
            <a:r>
              <a:rPr lang="en-GB" altLang="en-US" sz="2400" dirty="0" smtClean="0"/>
              <a:t>  </a:t>
            </a:r>
            <a:r>
              <a:rPr lang="en-GB" altLang="en-US" sz="2400" dirty="0"/>
              <a:t>February             – </a:t>
            </a:r>
            <a:r>
              <a:rPr lang="en-GB" altLang="en-US" sz="2400" dirty="0" err="1"/>
              <a:t>Yr</a:t>
            </a:r>
            <a:r>
              <a:rPr lang="en-GB" altLang="en-US" sz="2400" dirty="0"/>
              <a:t> 9 Parents evening </a:t>
            </a:r>
            <a:r>
              <a:rPr lang="en-GB" altLang="en-US" sz="2400" dirty="0" smtClean="0"/>
              <a:t>ONLINE</a:t>
            </a:r>
          </a:p>
          <a:p>
            <a:pPr eaLnBrk="1" hangingPunct="1">
              <a:lnSpc>
                <a:spcPct val="90000"/>
              </a:lnSpc>
            </a:pPr>
            <a:endParaRPr lang="en-GB" altLang="en-US" sz="2400" dirty="0"/>
          </a:p>
          <a:p>
            <a:pPr eaLnBrk="1" hangingPunct="1">
              <a:lnSpc>
                <a:spcPct val="90000"/>
              </a:lnSpc>
            </a:pPr>
            <a:r>
              <a:rPr lang="en-GB" altLang="en-US" sz="2400" dirty="0" smtClean="0"/>
              <a:t>7</a:t>
            </a:r>
            <a:r>
              <a:rPr lang="en-GB" altLang="en-US" sz="2400" baseline="30000" dirty="0" smtClean="0"/>
              <a:t>th</a:t>
            </a:r>
            <a:r>
              <a:rPr lang="en-GB" altLang="en-US" sz="2400" dirty="0" smtClean="0"/>
              <a:t> </a:t>
            </a:r>
            <a:r>
              <a:rPr lang="en-GB" altLang="en-US" sz="2400" dirty="0"/>
              <a:t>February 	 – deadline for </a:t>
            </a:r>
            <a:r>
              <a:rPr lang="en-GB" altLang="en-US" sz="2400" dirty="0" smtClean="0"/>
              <a:t>Media/ Music Tech task</a:t>
            </a:r>
          </a:p>
          <a:p>
            <a:pPr eaLnBrk="1" hangingPunct="1">
              <a:lnSpc>
                <a:spcPct val="90000"/>
              </a:lnSpc>
            </a:pPr>
            <a:endParaRPr lang="en-GB" altLang="en-US" sz="2400" dirty="0"/>
          </a:p>
          <a:p>
            <a:pPr eaLnBrk="1" hangingPunct="1">
              <a:lnSpc>
                <a:spcPct val="90000"/>
              </a:lnSpc>
            </a:pPr>
            <a:r>
              <a:rPr lang="en-GB" altLang="en-US" sz="2400" dirty="0"/>
              <a:t>9</a:t>
            </a:r>
            <a:r>
              <a:rPr lang="en-GB" altLang="en-US" sz="2400" baseline="30000" dirty="0" smtClean="0"/>
              <a:t>th</a:t>
            </a:r>
            <a:r>
              <a:rPr lang="en-GB" altLang="en-US" sz="2400" dirty="0" smtClean="0"/>
              <a:t> </a:t>
            </a:r>
            <a:r>
              <a:rPr lang="en-GB" altLang="en-US" sz="2400" dirty="0"/>
              <a:t>February             – Options Returns deadline </a:t>
            </a:r>
            <a:r>
              <a:rPr lang="en-GB" altLang="en-US" sz="2400" dirty="0" smtClean="0"/>
              <a:t>ONLINE</a:t>
            </a:r>
          </a:p>
          <a:p>
            <a:pPr eaLnBrk="1" hangingPunct="1">
              <a:lnSpc>
                <a:spcPct val="90000"/>
              </a:lnSpc>
            </a:pPr>
            <a:endParaRPr lang="en-GB" altLang="en-US" sz="2400" dirty="0"/>
          </a:p>
          <a:p>
            <a:pPr eaLnBrk="1" hangingPunct="1">
              <a:lnSpc>
                <a:spcPct val="90000"/>
              </a:lnSpc>
            </a:pPr>
            <a:r>
              <a:rPr lang="en-GB" altLang="en-US" sz="2400" dirty="0" smtClean="0"/>
              <a:t>19</a:t>
            </a:r>
            <a:r>
              <a:rPr lang="en-GB" altLang="en-US" sz="2400" baseline="30000" dirty="0" smtClean="0"/>
              <a:t>th </a:t>
            </a:r>
            <a:r>
              <a:rPr lang="en-GB" altLang="en-US" sz="2400" dirty="0" smtClean="0"/>
              <a:t>Feb</a:t>
            </a:r>
            <a:r>
              <a:rPr lang="en-GB" altLang="en-US" sz="2400" dirty="0" smtClean="0"/>
              <a:t> </a:t>
            </a:r>
            <a:r>
              <a:rPr lang="en-GB" altLang="en-US" sz="2400" dirty="0"/>
              <a:t>onwards    – Options Interviews </a:t>
            </a:r>
            <a:r>
              <a:rPr lang="en-GB" altLang="en-US" sz="2400" dirty="0" smtClean="0"/>
              <a:t>with Mrs Keenan   			    (if needed)</a:t>
            </a:r>
            <a:endParaRPr lang="en-GB" altLang="en-US" sz="2400" dirty="0"/>
          </a:p>
          <a:p>
            <a:pPr eaLnBrk="1" hangingPunct="1">
              <a:lnSpc>
                <a:spcPct val="90000"/>
              </a:lnSpc>
              <a:buFontTx/>
              <a:buNone/>
            </a:pPr>
            <a:endParaRPr lang="en-GB"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D8BAAC8-031C-0607-0433-7F05AE0927AB}"/>
              </a:ext>
            </a:extLst>
          </p:cNvPr>
          <p:cNvSpPr>
            <a:spLocks noGrp="1"/>
          </p:cNvSpPr>
          <p:nvPr>
            <p:ph type="title"/>
          </p:nvPr>
        </p:nvSpPr>
        <p:spPr/>
        <p:txBody>
          <a:bodyPr/>
          <a:lstStyle/>
          <a:p>
            <a:r>
              <a:rPr lang="en-GB" altLang="en-US"/>
              <a:t>The Core Curriculum</a:t>
            </a:r>
          </a:p>
        </p:txBody>
      </p:sp>
      <p:graphicFrame>
        <p:nvGraphicFramePr>
          <p:cNvPr id="3" name="Table 2">
            <a:extLst>
              <a:ext uri="{FF2B5EF4-FFF2-40B4-BE49-F238E27FC236}">
                <a16:creationId xmlns:a16="http://schemas.microsoft.com/office/drawing/2014/main" id="{9FB7125A-17EB-FD9A-46A3-B128C5E41B88}"/>
              </a:ext>
            </a:extLst>
          </p:cNvPr>
          <p:cNvGraphicFramePr>
            <a:graphicFrameLocks noGrp="1"/>
          </p:cNvGraphicFramePr>
          <p:nvPr>
            <p:extLst>
              <p:ext uri="{D42A27DB-BD31-4B8C-83A1-F6EECF244321}">
                <p14:modId xmlns:p14="http://schemas.microsoft.com/office/powerpoint/2010/main" val="3136851100"/>
              </p:ext>
            </p:extLst>
          </p:nvPr>
        </p:nvGraphicFramePr>
        <p:xfrm>
          <a:off x="860425" y="1397000"/>
          <a:ext cx="7718426" cy="5269194"/>
        </p:xfrm>
        <a:graphic>
          <a:graphicData uri="http://schemas.openxmlformats.org/drawingml/2006/table">
            <a:tbl>
              <a:tblPr firstRow="1" bandRow="1">
                <a:tableStyleId>{5940675A-B579-460E-94D1-54222C63F5DA}</a:tableStyleId>
              </a:tblPr>
              <a:tblGrid>
                <a:gridCol w="3859213">
                  <a:extLst>
                    <a:ext uri="{9D8B030D-6E8A-4147-A177-3AD203B41FA5}">
                      <a16:colId xmlns:a16="http://schemas.microsoft.com/office/drawing/2014/main" val="20000"/>
                    </a:ext>
                  </a:extLst>
                </a:gridCol>
                <a:gridCol w="3859213">
                  <a:extLst>
                    <a:ext uri="{9D8B030D-6E8A-4147-A177-3AD203B41FA5}">
                      <a16:colId xmlns:a16="http://schemas.microsoft.com/office/drawing/2014/main" val="20001"/>
                    </a:ext>
                  </a:extLst>
                </a:gridCol>
              </a:tblGrid>
              <a:tr h="5083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dirty="0">
                          <a:ln>
                            <a:noFill/>
                          </a:ln>
                          <a:solidFill>
                            <a:schemeClr val="tx1"/>
                          </a:solidFill>
                          <a:effectLst/>
                          <a:latin typeface="+mj-lt"/>
                          <a:cs typeface="Times New Roman" pitchFamily="18" charset="0"/>
                        </a:rPr>
                        <a:t>Subject</a:t>
                      </a:r>
                      <a:endParaRPr kumimoji="0" lang="en-US" sz="32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3200" b="1" i="0" u="none" strike="noStrike" cap="none" normalizeH="0" baseline="0" dirty="0">
                          <a:ln>
                            <a:noFill/>
                          </a:ln>
                          <a:solidFill>
                            <a:schemeClr val="tx1"/>
                          </a:solidFill>
                          <a:effectLst/>
                          <a:latin typeface="+mj-lt"/>
                        </a:rPr>
                        <a:t>GCSE/Course</a:t>
                      </a:r>
                      <a:endParaRPr kumimoji="0" lang="en-US" sz="3200" b="1" i="0" u="none" strike="noStrike" cap="none" normalizeH="0" baseline="0" dirty="0">
                        <a:ln>
                          <a:noFill/>
                        </a:ln>
                        <a:solidFill>
                          <a:schemeClr val="tx1"/>
                        </a:solidFill>
                        <a:effectLst/>
                        <a:latin typeface="+mj-lt"/>
                      </a:endParaRPr>
                    </a:p>
                  </a:txBody>
                  <a:tcPr marL="0" marR="0" marT="0" marB="0" anchor="ctr" horzOverflow="overflow"/>
                </a:tc>
                <a:extLst>
                  <a:ext uri="{0D108BD9-81ED-4DB2-BD59-A6C34878D82A}">
                    <a16:rowId xmlns:a16="http://schemas.microsoft.com/office/drawing/2014/main" val="10000"/>
                  </a:ext>
                </a:extLst>
              </a:tr>
              <a:tr h="5083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English Language and Literature</a:t>
                      </a:r>
                      <a:endParaRPr kumimoji="0" lang="en-US" sz="20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2 GCSEs</a:t>
                      </a:r>
                      <a:endParaRPr kumimoji="0" lang="en-US" sz="20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extLst>
                  <a:ext uri="{0D108BD9-81ED-4DB2-BD59-A6C34878D82A}">
                    <a16:rowId xmlns:a16="http://schemas.microsoft.com/office/drawing/2014/main" val="10001"/>
                  </a:ext>
                </a:extLst>
              </a:tr>
              <a:tr h="5083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Mathematics</a:t>
                      </a:r>
                      <a:endParaRPr kumimoji="0" lang="en-US" sz="20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1 GCSE</a:t>
                      </a:r>
                      <a:endParaRPr kumimoji="0" lang="en-US" sz="20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extLst>
                  <a:ext uri="{0D108BD9-81ED-4DB2-BD59-A6C34878D82A}">
                    <a16:rowId xmlns:a16="http://schemas.microsoft.com/office/drawing/2014/main" val="10002"/>
                  </a:ext>
                </a:extLst>
              </a:tr>
              <a:tr h="5083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Double award Science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1" u="none" strike="noStrike" cap="none" normalizeH="0" baseline="0" dirty="0">
                          <a:ln>
                            <a:noFill/>
                          </a:ln>
                          <a:solidFill>
                            <a:schemeClr val="tx1"/>
                          </a:solidFill>
                          <a:effectLst/>
                          <a:latin typeface="+mj-lt"/>
                          <a:cs typeface="Times New Roman" pitchFamily="18" charset="0"/>
                        </a:rPr>
                        <a:t>Students will be selected to do Triple science (3 GCSES)</a:t>
                      </a:r>
                      <a:endParaRPr kumimoji="0" lang="en-US" sz="2000" b="1" i="1"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2 or 3  GCSEs</a:t>
                      </a:r>
                      <a:endParaRPr kumimoji="0" lang="en-US" sz="20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extLst>
                  <a:ext uri="{0D108BD9-81ED-4DB2-BD59-A6C34878D82A}">
                    <a16:rowId xmlns:a16="http://schemas.microsoft.com/office/drawing/2014/main" val="10003"/>
                  </a:ext>
                </a:extLst>
              </a:tr>
              <a:tr h="5083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Religious Studies</a:t>
                      </a:r>
                      <a:endParaRPr kumimoji="0" lang="en-US" sz="20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1 GCSE</a:t>
                      </a:r>
                      <a:endParaRPr kumimoji="0" lang="en-US" sz="20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extLst>
                  <a:ext uri="{0D108BD9-81ED-4DB2-BD59-A6C34878D82A}">
                    <a16:rowId xmlns:a16="http://schemas.microsoft.com/office/drawing/2014/main" val="10004"/>
                  </a:ext>
                </a:extLst>
              </a:tr>
              <a:tr h="7353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mj-lt"/>
                          <a:cs typeface="Times New Roman" pitchFamily="18" charset="0"/>
                        </a:rPr>
                        <a:t>Citizenship Studies</a:t>
                      </a:r>
                      <a:endParaRPr kumimoji="0" lang="en-US" sz="2000" b="1" i="0" u="none" strike="noStrike" cap="none" normalizeH="0" baseline="0">
                        <a:ln>
                          <a:noFill/>
                        </a:ln>
                        <a:solidFill>
                          <a:schemeClr val="tx1"/>
                        </a:solidFill>
                        <a:effectLst/>
                        <a:latin typeface="+mj-lt"/>
                        <a:cs typeface="Times New Roman" pitchFamily="18"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mj-lt"/>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1 GCSE</a:t>
                      </a:r>
                    </a:p>
                  </a:txBody>
                  <a:tcPr marL="0" marR="0" marT="0" marB="0" anchor="ctr" horzOverflow="overflow"/>
                </a:tc>
                <a:extLst>
                  <a:ext uri="{0D108BD9-81ED-4DB2-BD59-A6C34878D82A}">
                    <a16:rowId xmlns:a16="http://schemas.microsoft.com/office/drawing/2014/main" val="10005"/>
                  </a:ext>
                </a:extLst>
              </a:tr>
              <a:tr h="5083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Physical Education</a:t>
                      </a:r>
                      <a:endParaRPr kumimoji="0" lang="en-US" sz="20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mj-lt"/>
                          <a:cs typeface="Times New Roman" pitchFamily="18" charset="0"/>
                        </a:rPr>
                        <a:t>Non GCSE</a:t>
                      </a:r>
                    </a:p>
                  </a:txBody>
                  <a:tcPr marL="0" marR="0" marT="0" marB="0" anchor="ctr" horzOverflow="overflow"/>
                </a:tc>
                <a:extLst>
                  <a:ext uri="{0D108BD9-81ED-4DB2-BD59-A6C34878D82A}">
                    <a16:rowId xmlns:a16="http://schemas.microsoft.com/office/drawing/2014/main" val="10006"/>
                  </a:ext>
                </a:extLst>
              </a:tr>
              <a:tr h="508352">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sng" strike="noStrike" cap="none" normalizeH="0" baseline="0" dirty="0">
                          <a:ln>
                            <a:noFill/>
                          </a:ln>
                          <a:solidFill>
                            <a:srgbClr val="FF0000"/>
                          </a:solidFill>
                          <a:effectLst/>
                          <a:latin typeface="+mj-lt"/>
                          <a:cs typeface="Times New Roman" pitchFamily="18" charset="0"/>
                        </a:rPr>
                        <a:t>AND AT LEAST ONE FROM</a:t>
                      </a:r>
                    </a:p>
                  </a:txBody>
                  <a:tcPr marL="0" marR="0" marT="0" marB="0" anchor="ctr" horzOverflow="overflow"/>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dirty="0">
                        <a:ln>
                          <a:noFill/>
                        </a:ln>
                        <a:solidFill>
                          <a:schemeClr val="bg1"/>
                        </a:solidFill>
                        <a:effectLst/>
                        <a:latin typeface="+mj-lt"/>
                        <a:cs typeface="Times New Roman" pitchFamily="18" charset="0"/>
                      </a:endParaRPr>
                    </a:p>
                  </a:txBody>
                  <a:tcPr marL="0" marR="0" marT="0" marB="0" anchor="ctr" horzOverflow="overflow"/>
                </a:tc>
                <a:extLst>
                  <a:ext uri="{0D108BD9-81ED-4DB2-BD59-A6C34878D82A}">
                    <a16:rowId xmlns:a16="http://schemas.microsoft.com/office/drawing/2014/main" val="10007"/>
                  </a:ext>
                </a:extLst>
              </a:tr>
              <a:tr h="508352">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mj-lt"/>
                          <a:cs typeface="Times New Roman" pitchFamily="18" charset="0"/>
                        </a:rPr>
                        <a:t>History, Geography  or a </a:t>
                      </a:r>
                      <a:r>
                        <a:rPr kumimoji="0" lang="en-US" sz="2000" b="1" i="0" u="none" strike="noStrike" cap="none" normalizeH="0" baseline="0" dirty="0" err="1">
                          <a:ln>
                            <a:noFill/>
                          </a:ln>
                          <a:solidFill>
                            <a:schemeClr val="tx1"/>
                          </a:solidFill>
                          <a:effectLst/>
                          <a:latin typeface="+mj-lt"/>
                          <a:cs typeface="Times New Roman" pitchFamily="18" charset="0"/>
                        </a:rPr>
                        <a:t>MFL</a:t>
                      </a:r>
                      <a:endParaRPr kumimoji="0" lang="en-US" sz="2000" b="1" i="0" u="none" strike="noStrike" cap="none" normalizeH="0" baseline="0" dirty="0">
                        <a:ln>
                          <a:noFill/>
                        </a:ln>
                        <a:solidFill>
                          <a:schemeClr val="tx1"/>
                        </a:solidFill>
                        <a:effectLst/>
                        <a:latin typeface="+mj-lt"/>
                        <a:cs typeface="Times New Roman" pitchFamily="18" charset="0"/>
                      </a:endParaRPr>
                    </a:p>
                  </a:txBody>
                  <a:tcPr marL="0" marR="0" marT="0" marB="0" anchor="ctr" horzOverflow="overflow"/>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sz="1600" b="1" i="0" u="none" strike="noStrike" cap="none" normalizeH="0" baseline="0" dirty="0">
                        <a:ln>
                          <a:noFill/>
                        </a:ln>
                        <a:solidFill>
                          <a:schemeClr val="bg1"/>
                        </a:solidFill>
                        <a:effectLst/>
                        <a:latin typeface="+mj-lt"/>
                        <a:cs typeface="Times New Roman" pitchFamily="18" charset="0"/>
                      </a:endParaRPr>
                    </a:p>
                  </a:txBody>
                  <a:tcPr marL="0" marR="0" marT="0" marB="0" anchor="ctr" horzOverflow="overflow"/>
                </a:tc>
                <a:extLst>
                  <a:ext uri="{0D108BD9-81ED-4DB2-BD59-A6C34878D82A}">
                    <a16:rowId xmlns:a16="http://schemas.microsoft.com/office/drawing/2014/main" val="10008"/>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552FA0B-5162-AE96-B19F-AF1ECD279FC5}"/>
              </a:ext>
            </a:extLst>
          </p:cNvPr>
          <p:cNvSpPr>
            <a:spLocks noGrp="1" noChangeArrowheads="1"/>
          </p:cNvSpPr>
          <p:nvPr>
            <p:ph type="title"/>
          </p:nvPr>
        </p:nvSpPr>
        <p:spPr>
          <a:xfrm>
            <a:off x="1143000" y="814388"/>
            <a:ext cx="7772400" cy="762000"/>
          </a:xfrm>
        </p:spPr>
        <p:txBody>
          <a:bodyPr/>
          <a:lstStyle/>
          <a:p>
            <a:pPr eaLnBrk="1" hangingPunct="1"/>
            <a:r>
              <a:rPr lang="en-GB" altLang="en-US"/>
              <a:t>Key advice</a:t>
            </a:r>
          </a:p>
        </p:txBody>
      </p:sp>
      <p:sp>
        <p:nvSpPr>
          <p:cNvPr id="34819" name="Rectangle 3">
            <a:extLst>
              <a:ext uri="{FF2B5EF4-FFF2-40B4-BE49-F238E27FC236}">
                <a16:creationId xmlns:a16="http://schemas.microsoft.com/office/drawing/2014/main" id="{0895A190-5366-D003-5552-49339744DA63}"/>
              </a:ext>
            </a:extLst>
          </p:cNvPr>
          <p:cNvSpPr>
            <a:spLocks noGrp="1" noChangeArrowheads="1"/>
          </p:cNvSpPr>
          <p:nvPr>
            <p:ph idx="1"/>
          </p:nvPr>
        </p:nvSpPr>
        <p:spPr/>
        <p:txBody>
          <a:bodyPr/>
          <a:lstStyle/>
          <a:p>
            <a:pPr eaLnBrk="1" hangingPunct="1">
              <a:lnSpc>
                <a:spcPct val="80000"/>
              </a:lnSpc>
            </a:pPr>
            <a:r>
              <a:rPr lang="en-GB" altLang="en-US" sz="2800" dirty="0"/>
              <a:t>Choose courses that:</a:t>
            </a:r>
          </a:p>
          <a:p>
            <a:pPr lvl="1" eaLnBrk="1" hangingPunct="1">
              <a:lnSpc>
                <a:spcPct val="80000"/>
              </a:lnSpc>
            </a:pPr>
            <a:r>
              <a:rPr lang="en-GB" altLang="en-US" sz="2000" dirty="0"/>
              <a:t>Students know that they can do well in.</a:t>
            </a:r>
          </a:p>
          <a:p>
            <a:pPr lvl="1" eaLnBrk="1" hangingPunct="1">
              <a:lnSpc>
                <a:spcPct val="80000"/>
              </a:lnSpc>
            </a:pPr>
            <a:r>
              <a:rPr lang="en-GB" altLang="en-US" sz="2000" dirty="0"/>
              <a:t>Are subjects that they enjoy and work hard in</a:t>
            </a:r>
          </a:p>
          <a:p>
            <a:pPr lvl="1" eaLnBrk="1" hangingPunct="1">
              <a:lnSpc>
                <a:spcPct val="80000"/>
              </a:lnSpc>
            </a:pPr>
            <a:r>
              <a:rPr lang="en-GB" altLang="en-US" sz="2000" dirty="0"/>
              <a:t>Reflect their interests and personal qualities.</a:t>
            </a:r>
          </a:p>
          <a:p>
            <a:pPr lvl="1" eaLnBrk="1" hangingPunct="1">
              <a:lnSpc>
                <a:spcPct val="80000"/>
              </a:lnSpc>
            </a:pPr>
            <a:r>
              <a:rPr lang="en-GB" altLang="en-US" sz="2000" dirty="0"/>
              <a:t>Help students  to learn in the best way for them</a:t>
            </a:r>
          </a:p>
          <a:p>
            <a:pPr lvl="1" eaLnBrk="1" hangingPunct="1">
              <a:lnSpc>
                <a:spcPct val="80000"/>
              </a:lnSpc>
            </a:pPr>
            <a:r>
              <a:rPr lang="en-GB" altLang="en-US" sz="2000" dirty="0"/>
              <a:t>Will help them in their career aims or to move onto A level</a:t>
            </a:r>
          </a:p>
          <a:p>
            <a:pPr lvl="1" eaLnBrk="1" hangingPunct="1">
              <a:lnSpc>
                <a:spcPct val="80000"/>
              </a:lnSpc>
              <a:buFontTx/>
              <a:buNone/>
            </a:pPr>
            <a:endParaRPr lang="en-GB" altLang="en-US" sz="2000" dirty="0"/>
          </a:p>
          <a:p>
            <a:pPr lvl="1" eaLnBrk="1" hangingPunct="1">
              <a:lnSpc>
                <a:spcPct val="80000"/>
              </a:lnSpc>
              <a:buFontTx/>
              <a:buNone/>
            </a:pPr>
            <a:r>
              <a:rPr lang="en-GB" altLang="en-US" dirty="0"/>
              <a:t>Students are advised:</a:t>
            </a:r>
          </a:p>
          <a:p>
            <a:pPr lvl="1" eaLnBrk="1" hangingPunct="1">
              <a:lnSpc>
                <a:spcPct val="80000"/>
              </a:lnSpc>
            </a:pPr>
            <a:r>
              <a:rPr lang="en-GB" altLang="en-US" sz="2000" dirty="0"/>
              <a:t>To keep their  options open for the future by choosing a broad and balanced range of subjects</a:t>
            </a:r>
            <a:endParaRPr lang="en-GB" altLang="en-US" dirty="0"/>
          </a:p>
          <a:p>
            <a:pPr lvl="1" eaLnBrk="1" hangingPunct="1">
              <a:lnSpc>
                <a:spcPct val="80000"/>
              </a:lnSpc>
            </a:pPr>
            <a:r>
              <a:rPr lang="en-GB" altLang="en-US" sz="2000" dirty="0"/>
              <a:t>All students </a:t>
            </a:r>
            <a:r>
              <a:rPr lang="en-GB" altLang="en-US" sz="2000" b="1" u="sng" dirty="0"/>
              <a:t>must</a:t>
            </a:r>
            <a:r>
              <a:rPr lang="en-GB" altLang="en-US" sz="2000" dirty="0"/>
              <a:t> continue with either a  Modern Foreign Language , Geography or History.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65486E-FF06-90C6-E6C6-FACD5512313F}"/>
              </a:ext>
            </a:extLst>
          </p:cNvPr>
          <p:cNvSpPr txBox="1"/>
          <p:nvPr/>
        </p:nvSpPr>
        <p:spPr>
          <a:xfrm>
            <a:off x="412750" y="457200"/>
            <a:ext cx="8340725" cy="5293757"/>
          </a:xfrm>
          <a:prstGeom prst="rect">
            <a:avLst/>
          </a:prstGeom>
          <a:noFill/>
        </p:spPr>
        <p:txBody>
          <a:bodyPr>
            <a:spAutoFit/>
          </a:bodyPr>
          <a:lstStyle/>
          <a:p>
            <a:pPr eaLnBrk="1" hangingPunct="1">
              <a:defRPr/>
            </a:pPr>
            <a:r>
              <a:rPr lang="en-GB" sz="1800" b="1" dirty="0">
                <a:latin typeface="+mn-lt"/>
              </a:rPr>
              <a:t>Key Stage 4 curriculum changes</a:t>
            </a:r>
          </a:p>
          <a:p>
            <a:pPr eaLnBrk="1" hangingPunct="1">
              <a:defRPr/>
            </a:pPr>
            <a:r>
              <a:rPr lang="en-GB" sz="1800" dirty="0">
                <a:latin typeface="+mn-lt"/>
              </a:rPr>
              <a:t> </a:t>
            </a:r>
            <a:r>
              <a:rPr lang="en-GB" sz="2000" dirty="0">
                <a:latin typeface="+mn-lt"/>
              </a:rPr>
              <a:t>There  have been  significant changes to GCSE and BTEC qualifications in recent years. </a:t>
            </a:r>
          </a:p>
          <a:p>
            <a:pPr eaLnBrk="1" hangingPunct="1">
              <a:buFont typeface="Arial" pitchFamily="34" charset="0"/>
              <a:buChar char="•"/>
              <a:defRPr/>
            </a:pPr>
            <a:r>
              <a:rPr lang="en-GB" sz="2000" dirty="0">
                <a:latin typeface="+mn-lt"/>
              </a:rPr>
              <a:t>These changes include a return to exams taken at the end of the course</a:t>
            </a:r>
          </a:p>
          <a:p>
            <a:pPr eaLnBrk="1" hangingPunct="1">
              <a:buFont typeface="Arial" pitchFamily="34" charset="0"/>
              <a:buChar char="•"/>
              <a:defRPr/>
            </a:pPr>
            <a:r>
              <a:rPr lang="en-GB" sz="2000" dirty="0">
                <a:latin typeface="+mn-lt"/>
              </a:rPr>
              <a:t>Measures to improve the assessment of spelling, punctuation and grammar have been introduced.</a:t>
            </a:r>
          </a:p>
          <a:p>
            <a:pPr eaLnBrk="1" hangingPunct="1">
              <a:buFont typeface="Arial" pitchFamily="34" charset="0"/>
              <a:buChar char="•"/>
              <a:defRPr/>
            </a:pPr>
            <a:r>
              <a:rPr lang="en-GB" sz="2000" dirty="0">
                <a:latin typeface="+mn-lt"/>
              </a:rPr>
              <a:t>Students will still be able to retake a full GCSE in Maths and English in November </a:t>
            </a:r>
            <a:r>
              <a:rPr lang="en-GB" sz="2000" dirty="0" smtClean="0">
                <a:latin typeface="+mn-lt"/>
              </a:rPr>
              <a:t>2026 </a:t>
            </a:r>
            <a:r>
              <a:rPr lang="en-GB" sz="2000" dirty="0">
                <a:latin typeface="+mn-lt"/>
              </a:rPr>
              <a:t>if they do not get a Grade 4.</a:t>
            </a:r>
          </a:p>
          <a:p>
            <a:pPr eaLnBrk="1" hangingPunct="1">
              <a:buFont typeface="Arial" pitchFamily="34" charset="0"/>
              <a:buChar char="•"/>
              <a:defRPr/>
            </a:pPr>
            <a:r>
              <a:rPr lang="en-GB" sz="2000" b="1" dirty="0">
                <a:latin typeface="+mn-lt"/>
              </a:rPr>
              <a:t>Controlled assessments  </a:t>
            </a:r>
            <a:r>
              <a:rPr lang="en-GB" sz="2000" dirty="0">
                <a:latin typeface="+mn-lt"/>
              </a:rPr>
              <a:t>have been phased out in all GCSEs and have been replaced with what is now known as the Non-Examined element which are internal assessments </a:t>
            </a:r>
          </a:p>
          <a:p>
            <a:pPr eaLnBrk="1" hangingPunct="1">
              <a:defRPr/>
            </a:pPr>
            <a:r>
              <a:rPr lang="en-GB" sz="2000" b="1" dirty="0">
                <a:latin typeface="+mn-lt"/>
              </a:rPr>
              <a:t>Spelling, punctuation and grammar</a:t>
            </a:r>
            <a:endParaRPr lang="en-US" sz="2000" b="1" dirty="0">
              <a:latin typeface="+mn-lt"/>
            </a:endParaRPr>
          </a:p>
          <a:p>
            <a:pPr eaLnBrk="1" hangingPunct="1">
              <a:defRPr/>
            </a:pPr>
            <a:r>
              <a:rPr lang="en-GB" sz="2000" dirty="0">
                <a:latin typeface="+mn-lt"/>
              </a:rPr>
              <a:t>Marks  will be awarded for accurate spelling, punctuation and use of grammar  in GCSE exams that have a sufficient written English element e.g. English literature, Geography, History and Religious studies. </a:t>
            </a:r>
            <a:endParaRPr lang="en-US" sz="2000" dirty="0">
              <a:latin typeface="+mn-lt"/>
            </a:endParaRPr>
          </a:p>
          <a:p>
            <a:pPr eaLnBrk="1" hangingPunct="1">
              <a:defRPr/>
            </a:pPr>
            <a:r>
              <a:rPr lang="en-GB" sz="2000" dirty="0">
                <a:latin typeface="+mn-lt"/>
              </a:rPr>
              <a:t> </a:t>
            </a:r>
            <a:r>
              <a:rPr lang="en-GB" sz="2000" b="1" dirty="0">
                <a:latin typeface="+mn-lt"/>
              </a:rPr>
              <a:t>BTECs and other vocational courses</a:t>
            </a:r>
            <a:endParaRPr lang="en-US" sz="2000" b="1" dirty="0">
              <a:latin typeface="+mn-lt"/>
            </a:endParaRPr>
          </a:p>
          <a:p>
            <a:pPr eaLnBrk="1" hangingPunct="1">
              <a:defRPr/>
            </a:pPr>
            <a:r>
              <a:rPr lang="en-GB" sz="2000" dirty="0">
                <a:latin typeface="+mn-lt"/>
              </a:rPr>
              <a:t>At least 20% will be externally assessed.</a:t>
            </a:r>
            <a:endParaRPr lang="en-US" sz="200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CDA5EC2-B00C-BF15-8FBF-746A6EF15F32}"/>
              </a:ext>
            </a:extLst>
          </p:cNvPr>
          <p:cNvSpPr>
            <a:spLocks noGrp="1" noChangeArrowheads="1"/>
          </p:cNvSpPr>
          <p:nvPr>
            <p:ph type="title"/>
          </p:nvPr>
        </p:nvSpPr>
        <p:spPr>
          <a:xfrm>
            <a:off x="1143000" y="814388"/>
            <a:ext cx="7772400" cy="762000"/>
          </a:xfrm>
        </p:spPr>
        <p:txBody>
          <a:bodyPr/>
          <a:lstStyle/>
          <a:p>
            <a:pPr eaLnBrk="1" hangingPunct="1"/>
            <a:r>
              <a:rPr lang="en-GB" altLang="en-US"/>
              <a:t>Further Advice</a:t>
            </a:r>
          </a:p>
        </p:txBody>
      </p:sp>
      <p:sp>
        <p:nvSpPr>
          <p:cNvPr id="38915" name="Rectangle 3">
            <a:extLst>
              <a:ext uri="{FF2B5EF4-FFF2-40B4-BE49-F238E27FC236}">
                <a16:creationId xmlns:a16="http://schemas.microsoft.com/office/drawing/2014/main" id="{A5C56C8F-39FE-04DE-2BF8-19DB4300EAB9}"/>
              </a:ext>
            </a:extLst>
          </p:cNvPr>
          <p:cNvSpPr>
            <a:spLocks noGrp="1" noChangeArrowheads="1"/>
          </p:cNvSpPr>
          <p:nvPr>
            <p:ph idx="1"/>
          </p:nvPr>
        </p:nvSpPr>
        <p:spPr/>
        <p:txBody>
          <a:bodyPr/>
          <a:lstStyle/>
          <a:p>
            <a:pPr eaLnBrk="1" hangingPunct="1"/>
            <a:r>
              <a:rPr lang="en-GB" altLang="en-US" sz="2800" dirty="0"/>
              <a:t>Students are advised to speak to tutors, teachers and their Head of Year.</a:t>
            </a:r>
          </a:p>
          <a:p>
            <a:pPr eaLnBrk="1" hangingPunct="1">
              <a:buFontTx/>
              <a:buNone/>
            </a:pPr>
            <a:endParaRPr lang="en-GB" altLang="en-US" sz="1800" dirty="0"/>
          </a:p>
          <a:p>
            <a:pPr eaLnBrk="1" hangingPunct="1"/>
            <a:r>
              <a:rPr lang="en-GB" altLang="en-US" sz="2800" dirty="0"/>
              <a:t>Specific subject issues can be discussed at the Year 9 parents evening.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2153010D-713B-1326-8A01-AA38288CB1E7}"/>
              </a:ext>
            </a:extLst>
          </p:cNvPr>
          <p:cNvSpPr>
            <a:spLocks noGrp="1" noChangeArrowheads="1"/>
          </p:cNvSpPr>
          <p:nvPr>
            <p:ph type="title"/>
          </p:nvPr>
        </p:nvSpPr>
        <p:spPr>
          <a:xfrm>
            <a:off x="1143000" y="814388"/>
            <a:ext cx="7772400" cy="762000"/>
          </a:xfrm>
        </p:spPr>
        <p:txBody>
          <a:bodyPr/>
          <a:lstStyle/>
          <a:p>
            <a:pPr eaLnBrk="1" hangingPunct="1"/>
            <a:r>
              <a:rPr lang="en-GB" altLang="en-US"/>
              <a:t>Options Process</a:t>
            </a:r>
          </a:p>
        </p:txBody>
      </p:sp>
      <p:sp>
        <p:nvSpPr>
          <p:cNvPr id="32771" name="Rectangle 3">
            <a:extLst>
              <a:ext uri="{FF2B5EF4-FFF2-40B4-BE49-F238E27FC236}">
                <a16:creationId xmlns:a16="http://schemas.microsoft.com/office/drawing/2014/main" id="{02B9391A-F49B-85B9-EFAF-23F178D0D3A1}"/>
              </a:ext>
            </a:extLst>
          </p:cNvPr>
          <p:cNvSpPr>
            <a:spLocks noGrp="1" noChangeArrowheads="1"/>
          </p:cNvSpPr>
          <p:nvPr>
            <p:ph idx="1"/>
          </p:nvPr>
        </p:nvSpPr>
        <p:spPr>
          <a:xfrm>
            <a:off x="1066800" y="1576388"/>
            <a:ext cx="7700963" cy="4519612"/>
          </a:xfrm>
        </p:spPr>
        <p:txBody>
          <a:bodyPr/>
          <a:lstStyle/>
          <a:p>
            <a:pPr eaLnBrk="1" hangingPunct="1">
              <a:lnSpc>
                <a:spcPct val="90000"/>
              </a:lnSpc>
            </a:pPr>
            <a:r>
              <a:rPr lang="en-GB" altLang="en-US" sz="2400" dirty="0" smtClean="0"/>
              <a:t>25</a:t>
            </a:r>
            <a:r>
              <a:rPr lang="en-GB" altLang="en-US" sz="2400" baseline="30000" dirty="0" smtClean="0"/>
              <a:t>th</a:t>
            </a:r>
            <a:r>
              <a:rPr lang="en-GB" altLang="en-US" sz="2400" dirty="0" smtClean="0"/>
              <a:t> </a:t>
            </a:r>
            <a:r>
              <a:rPr lang="en-GB" altLang="en-US" sz="2400" dirty="0"/>
              <a:t>January 	 – Student </a:t>
            </a:r>
            <a:r>
              <a:rPr lang="en-GB" altLang="en-US" sz="2400" dirty="0" smtClean="0"/>
              <a:t>presentation</a:t>
            </a:r>
          </a:p>
          <a:p>
            <a:pPr eaLnBrk="1" hangingPunct="1">
              <a:lnSpc>
                <a:spcPct val="90000"/>
              </a:lnSpc>
            </a:pPr>
            <a:endParaRPr lang="en-GB" altLang="en-US" sz="2400" dirty="0"/>
          </a:p>
          <a:p>
            <a:pPr eaLnBrk="1" hangingPunct="1">
              <a:lnSpc>
                <a:spcPct val="90000"/>
              </a:lnSpc>
            </a:pPr>
            <a:r>
              <a:rPr lang="en-GB" altLang="en-US" sz="2400" dirty="0" smtClean="0"/>
              <a:t>25</a:t>
            </a:r>
            <a:r>
              <a:rPr lang="en-GB" altLang="en-US" sz="2400" baseline="30000" dirty="0" smtClean="0"/>
              <a:t>th  </a:t>
            </a:r>
            <a:r>
              <a:rPr lang="en-GB" altLang="en-US" sz="2400" dirty="0"/>
              <a:t>January 	 – Parents  </a:t>
            </a:r>
            <a:r>
              <a:rPr lang="en-GB" altLang="en-US" sz="2400" dirty="0" smtClean="0"/>
              <a:t>presentation</a:t>
            </a:r>
          </a:p>
          <a:p>
            <a:pPr eaLnBrk="1" hangingPunct="1">
              <a:lnSpc>
                <a:spcPct val="90000"/>
              </a:lnSpc>
            </a:pPr>
            <a:endParaRPr lang="en-GB" altLang="en-US" sz="2400" dirty="0"/>
          </a:p>
          <a:p>
            <a:pPr eaLnBrk="1" hangingPunct="1">
              <a:lnSpc>
                <a:spcPct val="90000"/>
              </a:lnSpc>
            </a:pPr>
            <a:r>
              <a:rPr lang="en-GB" altLang="en-US" sz="2400" dirty="0" smtClean="0"/>
              <a:t>1</a:t>
            </a:r>
            <a:r>
              <a:rPr lang="en-GB" altLang="en-US" sz="2400" baseline="30000" dirty="0" smtClean="0"/>
              <a:t>ST</a:t>
            </a:r>
            <a:r>
              <a:rPr lang="en-GB" altLang="en-US" sz="2400" dirty="0" smtClean="0"/>
              <a:t>  </a:t>
            </a:r>
            <a:r>
              <a:rPr lang="en-GB" altLang="en-US" sz="2400" dirty="0"/>
              <a:t>February             – </a:t>
            </a:r>
            <a:r>
              <a:rPr lang="en-GB" altLang="en-US" sz="2400" dirty="0" err="1"/>
              <a:t>Yr</a:t>
            </a:r>
            <a:r>
              <a:rPr lang="en-GB" altLang="en-US" sz="2400" dirty="0"/>
              <a:t> 9 Parents evening </a:t>
            </a:r>
            <a:r>
              <a:rPr lang="en-GB" altLang="en-US" sz="2400" dirty="0" smtClean="0"/>
              <a:t>ONLINE</a:t>
            </a:r>
          </a:p>
          <a:p>
            <a:pPr eaLnBrk="1" hangingPunct="1">
              <a:lnSpc>
                <a:spcPct val="90000"/>
              </a:lnSpc>
            </a:pPr>
            <a:endParaRPr lang="en-GB" altLang="en-US" sz="2400" dirty="0"/>
          </a:p>
          <a:p>
            <a:pPr eaLnBrk="1" hangingPunct="1">
              <a:lnSpc>
                <a:spcPct val="90000"/>
              </a:lnSpc>
            </a:pPr>
            <a:r>
              <a:rPr lang="en-GB" altLang="en-US" sz="2400" dirty="0" smtClean="0"/>
              <a:t>7</a:t>
            </a:r>
            <a:r>
              <a:rPr lang="en-GB" altLang="en-US" sz="2400" baseline="30000" dirty="0" smtClean="0"/>
              <a:t>th</a:t>
            </a:r>
            <a:r>
              <a:rPr lang="en-GB" altLang="en-US" sz="2400" dirty="0" smtClean="0"/>
              <a:t> </a:t>
            </a:r>
            <a:r>
              <a:rPr lang="en-GB" altLang="en-US" sz="2400" dirty="0"/>
              <a:t>February 	 – deadline for </a:t>
            </a:r>
            <a:r>
              <a:rPr lang="en-GB" altLang="en-US" sz="2400" dirty="0" smtClean="0"/>
              <a:t>Media/ Music Tech task</a:t>
            </a:r>
          </a:p>
          <a:p>
            <a:pPr eaLnBrk="1" hangingPunct="1">
              <a:lnSpc>
                <a:spcPct val="90000"/>
              </a:lnSpc>
            </a:pPr>
            <a:endParaRPr lang="en-GB" altLang="en-US" sz="2400" dirty="0"/>
          </a:p>
          <a:p>
            <a:pPr eaLnBrk="1" hangingPunct="1">
              <a:lnSpc>
                <a:spcPct val="90000"/>
              </a:lnSpc>
            </a:pPr>
            <a:r>
              <a:rPr lang="en-GB" altLang="en-US" sz="2400" dirty="0"/>
              <a:t>9</a:t>
            </a:r>
            <a:r>
              <a:rPr lang="en-GB" altLang="en-US" sz="2400" baseline="30000" dirty="0" smtClean="0"/>
              <a:t>th</a:t>
            </a:r>
            <a:r>
              <a:rPr lang="en-GB" altLang="en-US" sz="2400" dirty="0" smtClean="0"/>
              <a:t> </a:t>
            </a:r>
            <a:r>
              <a:rPr lang="en-GB" altLang="en-US" sz="2400" dirty="0"/>
              <a:t>February             – Options Returns deadline </a:t>
            </a:r>
            <a:r>
              <a:rPr lang="en-GB" altLang="en-US" sz="2400" dirty="0" smtClean="0"/>
              <a:t>ONLINE</a:t>
            </a:r>
          </a:p>
          <a:p>
            <a:pPr eaLnBrk="1" hangingPunct="1">
              <a:lnSpc>
                <a:spcPct val="90000"/>
              </a:lnSpc>
            </a:pPr>
            <a:endParaRPr lang="en-GB" altLang="en-US" sz="2400" dirty="0"/>
          </a:p>
          <a:p>
            <a:pPr eaLnBrk="1" hangingPunct="1">
              <a:lnSpc>
                <a:spcPct val="90000"/>
              </a:lnSpc>
            </a:pPr>
            <a:r>
              <a:rPr lang="en-GB" altLang="en-US" sz="2400" dirty="0" smtClean="0"/>
              <a:t>19</a:t>
            </a:r>
            <a:r>
              <a:rPr lang="en-GB" altLang="en-US" sz="2400" baseline="30000" dirty="0" smtClean="0"/>
              <a:t>th </a:t>
            </a:r>
            <a:r>
              <a:rPr lang="en-GB" altLang="en-US" sz="2400" dirty="0" smtClean="0"/>
              <a:t>Feb</a:t>
            </a:r>
            <a:r>
              <a:rPr lang="en-GB" altLang="en-US" sz="2400" dirty="0" smtClean="0"/>
              <a:t> </a:t>
            </a:r>
            <a:r>
              <a:rPr lang="en-GB" altLang="en-US" sz="2400" dirty="0"/>
              <a:t>onwards    – Options Interviews </a:t>
            </a:r>
            <a:r>
              <a:rPr lang="en-GB" altLang="en-US" sz="2400" dirty="0" smtClean="0"/>
              <a:t>with Mrs Keenan   			    (if needed)</a:t>
            </a:r>
            <a:endParaRPr lang="en-GB" altLang="en-US" sz="2400" dirty="0"/>
          </a:p>
          <a:p>
            <a:pPr eaLnBrk="1" hangingPunct="1">
              <a:lnSpc>
                <a:spcPct val="90000"/>
              </a:lnSpc>
              <a:buFontTx/>
              <a:buNone/>
            </a:pPr>
            <a:endParaRPr lang="en-GB" altLang="en-US" sz="2400" dirty="0"/>
          </a:p>
        </p:txBody>
      </p:sp>
    </p:spTree>
    <p:extLst>
      <p:ext uri="{BB962C8B-B14F-4D97-AF65-F5344CB8AC3E}">
        <p14:creationId xmlns:p14="http://schemas.microsoft.com/office/powerpoint/2010/main" val="309533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C26E00C-6004-7A3F-59E8-11E25F3FD8D3}"/>
              </a:ext>
            </a:extLst>
          </p:cNvPr>
          <p:cNvSpPr>
            <a:spLocks noGrp="1" noChangeArrowheads="1"/>
          </p:cNvSpPr>
          <p:nvPr>
            <p:ph type="title"/>
          </p:nvPr>
        </p:nvSpPr>
        <p:spPr>
          <a:xfrm>
            <a:off x="1143000" y="228600"/>
            <a:ext cx="7772400" cy="762000"/>
          </a:xfrm>
        </p:spPr>
        <p:txBody>
          <a:bodyPr/>
          <a:lstStyle/>
          <a:p>
            <a:pPr eaLnBrk="1" hangingPunct="1"/>
            <a:r>
              <a:rPr lang="en-GB" altLang="en-US"/>
              <a:t>Option Subjects</a:t>
            </a:r>
          </a:p>
        </p:txBody>
      </p:sp>
      <p:sp>
        <p:nvSpPr>
          <p:cNvPr id="31747" name="Rectangle 3">
            <a:extLst>
              <a:ext uri="{FF2B5EF4-FFF2-40B4-BE49-F238E27FC236}">
                <a16:creationId xmlns:a16="http://schemas.microsoft.com/office/drawing/2014/main" id="{51B3B291-2EAF-5217-F2F9-6E0B7C3EF695}"/>
              </a:ext>
            </a:extLst>
          </p:cNvPr>
          <p:cNvSpPr>
            <a:spLocks noGrp="1" noChangeArrowheads="1"/>
          </p:cNvSpPr>
          <p:nvPr>
            <p:ph sz="half" idx="1"/>
          </p:nvPr>
        </p:nvSpPr>
        <p:spPr>
          <a:xfrm>
            <a:off x="1066800" y="1981200"/>
            <a:ext cx="4495800" cy="4114800"/>
          </a:xfrm>
        </p:spPr>
        <p:txBody>
          <a:bodyPr rtlCol="0">
            <a:normAutofit lnSpcReduction="10000"/>
          </a:bodyPr>
          <a:lstStyle/>
          <a:p>
            <a:pPr eaLnBrk="1" fontAlgn="auto" hangingPunct="1">
              <a:lnSpc>
                <a:spcPct val="90000"/>
              </a:lnSpc>
              <a:spcAft>
                <a:spcPts val="0"/>
              </a:spcAft>
              <a:defRPr/>
            </a:pPr>
            <a:r>
              <a:rPr lang="en-GB" sz="2200" dirty="0">
                <a:latin typeface="+mj-lt"/>
              </a:rPr>
              <a:t>Art</a:t>
            </a:r>
          </a:p>
          <a:p>
            <a:pPr eaLnBrk="1" fontAlgn="auto" hangingPunct="1">
              <a:lnSpc>
                <a:spcPct val="90000"/>
              </a:lnSpc>
              <a:spcAft>
                <a:spcPts val="0"/>
              </a:spcAft>
              <a:defRPr/>
            </a:pPr>
            <a:r>
              <a:rPr lang="en-GB" sz="2200" dirty="0">
                <a:latin typeface="+mj-lt"/>
              </a:rPr>
              <a:t>Business Studies</a:t>
            </a:r>
          </a:p>
          <a:p>
            <a:pPr eaLnBrk="1" fontAlgn="auto" hangingPunct="1">
              <a:lnSpc>
                <a:spcPct val="90000"/>
              </a:lnSpc>
              <a:spcAft>
                <a:spcPts val="0"/>
              </a:spcAft>
              <a:defRPr/>
            </a:pPr>
            <a:r>
              <a:rPr lang="en-GB" sz="2200" dirty="0" smtClean="0">
                <a:latin typeface="+mj-lt"/>
              </a:rPr>
              <a:t>D&amp;T </a:t>
            </a:r>
            <a:r>
              <a:rPr lang="en-GB" sz="2200" dirty="0">
                <a:latin typeface="+mj-lt"/>
              </a:rPr>
              <a:t>either </a:t>
            </a:r>
          </a:p>
          <a:p>
            <a:pPr lvl="1" eaLnBrk="1" fontAlgn="auto" hangingPunct="1">
              <a:lnSpc>
                <a:spcPct val="90000"/>
              </a:lnSpc>
              <a:spcAft>
                <a:spcPts val="0"/>
              </a:spcAft>
              <a:defRPr/>
            </a:pPr>
            <a:r>
              <a:rPr lang="en-GB" sz="2200" dirty="0">
                <a:latin typeface="+mj-lt"/>
              </a:rPr>
              <a:t>Food</a:t>
            </a:r>
          </a:p>
          <a:p>
            <a:pPr lvl="1" eaLnBrk="1" fontAlgn="auto" hangingPunct="1">
              <a:lnSpc>
                <a:spcPct val="90000"/>
              </a:lnSpc>
              <a:spcAft>
                <a:spcPts val="0"/>
              </a:spcAft>
              <a:defRPr/>
            </a:pPr>
            <a:r>
              <a:rPr lang="en-GB" sz="2200" dirty="0">
                <a:latin typeface="+mj-lt"/>
              </a:rPr>
              <a:t>Product Design </a:t>
            </a:r>
          </a:p>
          <a:p>
            <a:pPr lvl="1" eaLnBrk="1" fontAlgn="auto" hangingPunct="1">
              <a:lnSpc>
                <a:spcPct val="90000"/>
              </a:lnSpc>
              <a:spcAft>
                <a:spcPts val="0"/>
              </a:spcAft>
              <a:defRPr/>
            </a:pPr>
            <a:r>
              <a:rPr lang="en-GB" sz="2200" dirty="0">
                <a:latin typeface="+mj-lt"/>
              </a:rPr>
              <a:t>Textiles</a:t>
            </a:r>
          </a:p>
          <a:p>
            <a:pPr eaLnBrk="1" fontAlgn="auto" hangingPunct="1">
              <a:lnSpc>
                <a:spcPct val="90000"/>
              </a:lnSpc>
              <a:spcAft>
                <a:spcPts val="0"/>
              </a:spcAft>
              <a:defRPr/>
            </a:pPr>
            <a:r>
              <a:rPr lang="en-GB" sz="2200" dirty="0">
                <a:latin typeface="+mj-lt"/>
              </a:rPr>
              <a:t>Drama </a:t>
            </a:r>
          </a:p>
          <a:p>
            <a:pPr eaLnBrk="1" fontAlgn="auto" hangingPunct="1">
              <a:lnSpc>
                <a:spcPct val="90000"/>
              </a:lnSpc>
              <a:spcAft>
                <a:spcPts val="0"/>
              </a:spcAft>
              <a:defRPr/>
            </a:pPr>
            <a:r>
              <a:rPr lang="en-GB" sz="2200" dirty="0" smtClean="0">
                <a:latin typeface="+mj-lt"/>
              </a:rPr>
              <a:t>Geography</a:t>
            </a:r>
          </a:p>
          <a:p>
            <a:pPr eaLnBrk="1" fontAlgn="auto" hangingPunct="1">
              <a:lnSpc>
                <a:spcPct val="90000"/>
              </a:lnSpc>
              <a:spcAft>
                <a:spcPts val="0"/>
              </a:spcAft>
              <a:defRPr/>
            </a:pPr>
            <a:endParaRPr lang="en-GB" sz="2200" dirty="0">
              <a:latin typeface="+mj-lt"/>
            </a:endParaRPr>
          </a:p>
          <a:p>
            <a:pPr eaLnBrk="1" fontAlgn="auto" hangingPunct="1">
              <a:lnSpc>
                <a:spcPct val="90000"/>
              </a:lnSpc>
              <a:spcAft>
                <a:spcPts val="0"/>
              </a:spcAft>
              <a:defRPr/>
            </a:pPr>
            <a:r>
              <a:rPr lang="en-GB" sz="2200" dirty="0">
                <a:latin typeface="+mj-lt"/>
              </a:rPr>
              <a:t>Health &amp; Social </a:t>
            </a:r>
            <a:r>
              <a:rPr lang="en-GB" sz="2200" dirty="0">
                <a:latin typeface="+mj-lt"/>
              </a:rPr>
              <a:t>Care </a:t>
            </a:r>
            <a:r>
              <a:rPr lang="en-GB" sz="2200" dirty="0" smtClean="0">
                <a:latin typeface="+mj-lt"/>
              </a:rPr>
              <a:t>BTEC</a:t>
            </a:r>
          </a:p>
          <a:p>
            <a:pPr eaLnBrk="1" fontAlgn="auto" hangingPunct="1">
              <a:lnSpc>
                <a:spcPct val="90000"/>
              </a:lnSpc>
              <a:spcAft>
                <a:spcPts val="0"/>
              </a:spcAft>
              <a:defRPr/>
            </a:pPr>
            <a:r>
              <a:rPr lang="en-GB" sz="2200" dirty="0" smtClean="0">
                <a:latin typeface="+mj-lt"/>
              </a:rPr>
              <a:t>Music </a:t>
            </a:r>
            <a:r>
              <a:rPr lang="en-GB" sz="2200" dirty="0">
                <a:latin typeface="+mj-lt"/>
              </a:rPr>
              <a:t>Technology </a:t>
            </a:r>
            <a:r>
              <a:rPr lang="en-GB" sz="2200" dirty="0" smtClean="0">
                <a:latin typeface="+mj-lt"/>
              </a:rPr>
              <a:t>BTEC</a:t>
            </a:r>
          </a:p>
          <a:p>
            <a:pPr eaLnBrk="1" fontAlgn="auto" hangingPunct="1">
              <a:lnSpc>
                <a:spcPct val="90000"/>
              </a:lnSpc>
              <a:spcAft>
                <a:spcPts val="0"/>
              </a:spcAft>
              <a:defRPr/>
            </a:pPr>
            <a:r>
              <a:rPr lang="en-GB" sz="2200" dirty="0" smtClean="0">
                <a:latin typeface="+mj-lt"/>
              </a:rPr>
              <a:t>ICT </a:t>
            </a:r>
            <a:r>
              <a:rPr lang="en-GB" sz="2200" dirty="0">
                <a:latin typeface="+mj-lt"/>
              </a:rPr>
              <a:t>BTEC</a:t>
            </a:r>
          </a:p>
          <a:p>
            <a:pPr eaLnBrk="1" fontAlgn="auto" hangingPunct="1">
              <a:lnSpc>
                <a:spcPct val="90000"/>
              </a:lnSpc>
              <a:spcAft>
                <a:spcPts val="0"/>
              </a:spcAft>
              <a:defRPr/>
            </a:pPr>
            <a:endParaRPr lang="en-GB" sz="2200" dirty="0">
              <a:latin typeface="+mj-lt"/>
            </a:endParaRPr>
          </a:p>
          <a:p>
            <a:pPr eaLnBrk="1" fontAlgn="auto" hangingPunct="1">
              <a:lnSpc>
                <a:spcPct val="90000"/>
              </a:lnSpc>
              <a:spcAft>
                <a:spcPts val="0"/>
              </a:spcAft>
              <a:defRPr/>
            </a:pPr>
            <a:endParaRPr lang="en-GB" sz="2200" dirty="0">
              <a:latin typeface="+mj-lt"/>
            </a:endParaRPr>
          </a:p>
          <a:p>
            <a:pPr eaLnBrk="1" fontAlgn="auto" hangingPunct="1">
              <a:lnSpc>
                <a:spcPct val="90000"/>
              </a:lnSpc>
              <a:spcAft>
                <a:spcPts val="0"/>
              </a:spcAft>
              <a:defRPr/>
            </a:pPr>
            <a:endParaRPr lang="en-GB" sz="2400" dirty="0">
              <a:latin typeface="Comic Sans MS" pitchFamily="66" charset="0"/>
            </a:endParaRPr>
          </a:p>
          <a:p>
            <a:pPr eaLnBrk="1" fontAlgn="auto" hangingPunct="1">
              <a:lnSpc>
                <a:spcPct val="90000"/>
              </a:lnSpc>
              <a:spcAft>
                <a:spcPts val="0"/>
              </a:spcAft>
              <a:defRPr/>
            </a:pPr>
            <a:endParaRPr lang="en-GB" sz="1400" dirty="0">
              <a:latin typeface="Comic Sans MS" pitchFamily="66" charset="0"/>
            </a:endParaRPr>
          </a:p>
        </p:txBody>
      </p:sp>
      <p:sp>
        <p:nvSpPr>
          <p:cNvPr id="31748" name="Rectangle 4">
            <a:extLst>
              <a:ext uri="{FF2B5EF4-FFF2-40B4-BE49-F238E27FC236}">
                <a16:creationId xmlns:a16="http://schemas.microsoft.com/office/drawing/2014/main" id="{96E9C08A-064C-5858-8D6B-AAB3E021068E}"/>
              </a:ext>
            </a:extLst>
          </p:cNvPr>
          <p:cNvSpPr>
            <a:spLocks noGrp="1" noChangeArrowheads="1"/>
          </p:cNvSpPr>
          <p:nvPr>
            <p:ph sz="half" idx="2"/>
          </p:nvPr>
        </p:nvSpPr>
        <p:spPr>
          <a:xfrm>
            <a:off x="5410200" y="1981200"/>
            <a:ext cx="3733800" cy="4648200"/>
          </a:xfrm>
        </p:spPr>
        <p:txBody>
          <a:bodyPr rtlCol="0">
            <a:normAutofit lnSpcReduction="10000"/>
          </a:bodyPr>
          <a:lstStyle/>
          <a:p>
            <a:pPr eaLnBrk="1" fontAlgn="auto" hangingPunct="1">
              <a:lnSpc>
                <a:spcPct val="80000"/>
              </a:lnSpc>
              <a:spcAft>
                <a:spcPts val="0"/>
              </a:spcAft>
              <a:defRPr/>
            </a:pPr>
            <a:r>
              <a:rPr lang="en-GB" sz="2200" dirty="0">
                <a:latin typeface="+mj-lt"/>
              </a:rPr>
              <a:t>History</a:t>
            </a:r>
          </a:p>
          <a:p>
            <a:pPr eaLnBrk="1" fontAlgn="auto" hangingPunct="1">
              <a:lnSpc>
                <a:spcPct val="80000"/>
              </a:lnSpc>
              <a:spcAft>
                <a:spcPts val="0"/>
              </a:spcAft>
              <a:defRPr/>
            </a:pPr>
            <a:r>
              <a:rPr lang="en-GB" sz="2200" dirty="0" smtClean="0">
                <a:latin typeface="+mj-lt"/>
              </a:rPr>
              <a:t>Languages</a:t>
            </a:r>
            <a:endParaRPr lang="en-GB" sz="2200" dirty="0">
              <a:latin typeface="+mj-lt"/>
            </a:endParaRPr>
          </a:p>
          <a:p>
            <a:pPr lvl="1" eaLnBrk="1" fontAlgn="auto" hangingPunct="1">
              <a:lnSpc>
                <a:spcPct val="80000"/>
              </a:lnSpc>
              <a:spcAft>
                <a:spcPts val="0"/>
              </a:spcAft>
              <a:defRPr/>
            </a:pPr>
            <a:r>
              <a:rPr lang="en-GB" sz="2200" dirty="0">
                <a:latin typeface="+mj-lt"/>
              </a:rPr>
              <a:t>French</a:t>
            </a:r>
          </a:p>
          <a:p>
            <a:pPr lvl="1" eaLnBrk="1" fontAlgn="auto" hangingPunct="1">
              <a:lnSpc>
                <a:spcPct val="80000"/>
              </a:lnSpc>
              <a:spcAft>
                <a:spcPts val="0"/>
              </a:spcAft>
              <a:defRPr/>
            </a:pPr>
            <a:r>
              <a:rPr lang="en-GB" sz="2200" dirty="0" smtClean="0">
                <a:latin typeface="+mj-lt"/>
              </a:rPr>
              <a:t>Spanish</a:t>
            </a:r>
            <a:endParaRPr lang="en-GB" sz="2200" dirty="0">
              <a:latin typeface="+mj-lt"/>
            </a:endParaRPr>
          </a:p>
          <a:p>
            <a:pPr eaLnBrk="1" fontAlgn="auto" hangingPunct="1">
              <a:lnSpc>
                <a:spcPct val="80000"/>
              </a:lnSpc>
              <a:spcAft>
                <a:spcPts val="0"/>
              </a:spcAft>
              <a:defRPr/>
            </a:pPr>
            <a:r>
              <a:rPr lang="en-GB" sz="2200" dirty="0">
                <a:latin typeface="+mj-lt"/>
              </a:rPr>
              <a:t>Media Studies</a:t>
            </a:r>
          </a:p>
          <a:p>
            <a:pPr eaLnBrk="1" fontAlgn="auto" hangingPunct="1">
              <a:lnSpc>
                <a:spcPct val="80000"/>
              </a:lnSpc>
              <a:spcAft>
                <a:spcPts val="0"/>
              </a:spcAft>
              <a:defRPr/>
            </a:pPr>
            <a:r>
              <a:rPr lang="en-GB" sz="2200" dirty="0">
                <a:latin typeface="+mj-lt"/>
              </a:rPr>
              <a:t>Music</a:t>
            </a:r>
          </a:p>
          <a:p>
            <a:pPr eaLnBrk="1" fontAlgn="auto" hangingPunct="1">
              <a:lnSpc>
                <a:spcPct val="80000"/>
              </a:lnSpc>
              <a:spcAft>
                <a:spcPts val="0"/>
              </a:spcAft>
              <a:defRPr/>
            </a:pPr>
            <a:r>
              <a:rPr lang="en-GB" sz="2200" dirty="0" smtClean="0">
                <a:latin typeface="+mj-lt"/>
              </a:rPr>
              <a:t>PE</a:t>
            </a:r>
          </a:p>
          <a:p>
            <a:pPr eaLnBrk="1" fontAlgn="auto" hangingPunct="1">
              <a:lnSpc>
                <a:spcPct val="80000"/>
              </a:lnSpc>
              <a:spcAft>
                <a:spcPts val="0"/>
              </a:spcAft>
              <a:defRPr/>
            </a:pPr>
            <a:endParaRPr lang="en-GB" sz="2200" dirty="0">
              <a:latin typeface="+mj-lt"/>
            </a:endParaRPr>
          </a:p>
          <a:p>
            <a:pPr eaLnBrk="1" fontAlgn="auto" hangingPunct="1">
              <a:lnSpc>
                <a:spcPct val="80000"/>
              </a:lnSpc>
              <a:spcAft>
                <a:spcPts val="0"/>
              </a:spcAft>
              <a:defRPr/>
            </a:pPr>
            <a:endParaRPr lang="en-GB" sz="2200" dirty="0" smtClean="0">
              <a:latin typeface="+mj-lt"/>
            </a:endParaRPr>
          </a:p>
          <a:p>
            <a:pPr eaLnBrk="1" fontAlgn="auto" hangingPunct="1">
              <a:lnSpc>
                <a:spcPct val="80000"/>
              </a:lnSpc>
              <a:spcAft>
                <a:spcPts val="0"/>
              </a:spcAft>
              <a:defRPr/>
            </a:pPr>
            <a:endParaRPr lang="en-GB" sz="2200" dirty="0">
              <a:latin typeface="+mj-lt"/>
            </a:endParaRPr>
          </a:p>
          <a:p>
            <a:pPr eaLnBrk="1" fontAlgn="auto" hangingPunct="1">
              <a:lnSpc>
                <a:spcPct val="80000"/>
              </a:lnSpc>
              <a:spcAft>
                <a:spcPts val="0"/>
              </a:spcAft>
              <a:defRPr/>
            </a:pPr>
            <a:endParaRPr lang="en-GB" sz="2200" dirty="0">
              <a:latin typeface="+mj-lt"/>
            </a:endParaRPr>
          </a:p>
          <a:p>
            <a:pPr eaLnBrk="1" fontAlgn="auto" hangingPunct="1">
              <a:lnSpc>
                <a:spcPct val="80000"/>
              </a:lnSpc>
              <a:spcAft>
                <a:spcPts val="0"/>
              </a:spcAft>
              <a:defRPr/>
            </a:pPr>
            <a:r>
              <a:rPr lang="en-GB" sz="2200" dirty="0">
                <a:latin typeface="+mj-lt"/>
              </a:rPr>
              <a:t>Support- SEN/ EAL/HSD</a:t>
            </a:r>
          </a:p>
        </p:txBody>
      </p:sp>
      <p:sp>
        <p:nvSpPr>
          <p:cNvPr id="31749" name="Text Box 5">
            <a:extLst>
              <a:ext uri="{FF2B5EF4-FFF2-40B4-BE49-F238E27FC236}">
                <a16:creationId xmlns:a16="http://schemas.microsoft.com/office/drawing/2014/main" id="{AFC2E56C-BAA1-D9AF-4A89-7656D081AA62}"/>
              </a:ext>
            </a:extLst>
          </p:cNvPr>
          <p:cNvSpPr txBox="1">
            <a:spLocks noChangeArrowheads="1"/>
          </p:cNvSpPr>
          <p:nvPr/>
        </p:nvSpPr>
        <p:spPr bwMode="auto">
          <a:xfrm>
            <a:off x="1143000" y="990600"/>
            <a:ext cx="7620000" cy="708025"/>
          </a:xfrm>
          <a:prstGeom prst="rect">
            <a:avLst/>
          </a:prstGeom>
          <a:noFill/>
          <a:ln w="9525">
            <a:noFill/>
            <a:miter lim="800000"/>
            <a:headEnd/>
            <a:tailEnd/>
          </a:ln>
        </p:spPr>
        <p:txBody>
          <a:bodyPr>
            <a:spAutoFit/>
          </a:bodyPr>
          <a:lstStyle/>
          <a:p>
            <a:pPr eaLnBrk="1" hangingPunct="1">
              <a:spcBef>
                <a:spcPct val="50000"/>
              </a:spcBef>
              <a:defRPr/>
            </a:pPr>
            <a:r>
              <a:rPr lang="en-GB" sz="2000" b="1" dirty="0">
                <a:latin typeface="+mj-lt"/>
              </a:rPr>
              <a:t>Students will be able to state a preference to study up to 3 subjects                        from the following list:</a:t>
            </a:r>
            <a:endParaRPr lang="en-US" sz="20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17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17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17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48" grpId="0" autoUpdateAnimBg="0"/>
      <p:bldP spid="3174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B4B043F-9C3B-AD8E-4B82-DBE6AD372157}"/>
              </a:ext>
            </a:extLst>
          </p:cNvPr>
          <p:cNvSpPr>
            <a:spLocks noGrp="1" noChangeArrowheads="1"/>
          </p:cNvSpPr>
          <p:nvPr>
            <p:ph type="title"/>
          </p:nvPr>
        </p:nvSpPr>
        <p:spPr>
          <a:xfrm>
            <a:off x="1143000" y="814388"/>
            <a:ext cx="7772400" cy="762000"/>
          </a:xfrm>
        </p:spPr>
        <p:txBody>
          <a:bodyPr/>
          <a:lstStyle/>
          <a:p>
            <a:pPr eaLnBrk="1" hangingPunct="1"/>
            <a:r>
              <a:rPr lang="en-GB" altLang="en-US"/>
              <a:t>Option Blocks</a:t>
            </a:r>
          </a:p>
        </p:txBody>
      </p:sp>
      <p:sp>
        <p:nvSpPr>
          <p:cNvPr id="29699" name="Rectangle 3">
            <a:extLst>
              <a:ext uri="{FF2B5EF4-FFF2-40B4-BE49-F238E27FC236}">
                <a16:creationId xmlns:a16="http://schemas.microsoft.com/office/drawing/2014/main" id="{CEB20B38-26E9-ED16-C71D-70D9AEC699F5}"/>
              </a:ext>
            </a:extLst>
          </p:cNvPr>
          <p:cNvSpPr>
            <a:spLocks noGrp="1" noChangeArrowheads="1"/>
          </p:cNvSpPr>
          <p:nvPr>
            <p:ph idx="1"/>
          </p:nvPr>
        </p:nvSpPr>
        <p:spPr/>
        <p:txBody>
          <a:bodyPr rtlCol="0">
            <a:normAutofit/>
          </a:bodyPr>
          <a:lstStyle/>
          <a:p>
            <a:pPr algn="ctr" eaLnBrk="1" fontAlgn="auto" hangingPunct="1">
              <a:lnSpc>
                <a:spcPct val="90000"/>
              </a:lnSpc>
              <a:spcAft>
                <a:spcPts val="0"/>
              </a:spcAft>
              <a:buFontTx/>
              <a:buNone/>
              <a:defRPr/>
            </a:pPr>
            <a:r>
              <a:rPr lang="en-GB" sz="2800" dirty="0">
                <a:latin typeface="+mj-lt"/>
              </a:rPr>
              <a:t>The option subjects are arranged into blocks as shown in the options booklet and on the preference form.</a:t>
            </a:r>
          </a:p>
          <a:p>
            <a:pPr algn="ctr" eaLnBrk="1" fontAlgn="auto" hangingPunct="1">
              <a:lnSpc>
                <a:spcPct val="90000"/>
              </a:lnSpc>
              <a:spcAft>
                <a:spcPts val="0"/>
              </a:spcAft>
              <a:buFontTx/>
              <a:buNone/>
              <a:defRPr/>
            </a:pPr>
            <a:endParaRPr lang="en-GB" sz="2800" dirty="0">
              <a:latin typeface="+mj-lt"/>
            </a:endParaRPr>
          </a:p>
          <a:p>
            <a:pPr algn="ctr" eaLnBrk="1" fontAlgn="auto" hangingPunct="1">
              <a:lnSpc>
                <a:spcPct val="90000"/>
              </a:lnSpc>
              <a:spcAft>
                <a:spcPts val="0"/>
              </a:spcAft>
              <a:buFontTx/>
              <a:buNone/>
              <a:defRPr/>
            </a:pPr>
            <a:r>
              <a:rPr lang="en-GB" sz="2800" dirty="0">
                <a:latin typeface="+mj-lt"/>
              </a:rPr>
              <a:t>Only one subject can be selected from each block. A reserve subject should also be made from each block.</a:t>
            </a:r>
          </a:p>
          <a:p>
            <a:pPr algn="ctr" eaLnBrk="1" fontAlgn="auto" hangingPunct="1">
              <a:lnSpc>
                <a:spcPct val="90000"/>
              </a:lnSpc>
              <a:spcAft>
                <a:spcPts val="0"/>
              </a:spcAft>
              <a:buFontTx/>
              <a:buNone/>
              <a:defRPr/>
            </a:pPr>
            <a:endParaRPr lang="en-GB" sz="2800" dirty="0">
              <a:latin typeface="+mj-lt"/>
            </a:endParaRPr>
          </a:p>
          <a:p>
            <a:pPr algn="ctr" eaLnBrk="1" fontAlgn="auto" hangingPunct="1">
              <a:lnSpc>
                <a:spcPct val="90000"/>
              </a:lnSpc>
              <a:spcAft>
                <a:spcPts val="0"/>
              </a:spcAft>
              <a:buFontTx/>
              <a:buNone/>
              <a:defRPr/>
            </a:pPr>
            <a:r>
              <a:rPr lang="en-GB" sz="2800" dirty="0">
                <a:latin typeface="+mj-lt"/>
              </a:rPr>
              <a:t>Subjects will only run if they attract a sufficient number of students.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331B071-8743-DDDA-B8C2-C99A3C75C8DD}"/>
              </a:ext>
            </a:extLst>
          </p:cNvPr>
          <p:cNvGraphicFramePr>
            <a:graphicFrameLocks noGrp="1"/>
          </p:cNvGraphicFramePr>
          <p:nvPr>
            <p:extLst>
              <p:ext uri="{D42A27DB-BD31-4B8C-83A1-F6EECF244321}">
                <p14:modId xmlns:p14="http://schemas.microsoft.com/office/powerpoint/2010/main" val="2115190103"/>
              </p:ext>
            </p:extLst>
          </p:nvPr>
        </p:nvGraphicFramePr>
        <p:xfrm>
          <a:off x="268286" y="200025"/>
          <a:ext cx="8692836" cy="6367464"/>
        </p:xfrm>
        <a:graphic>
          <a:graphicData uri="http://schemas.openxmlformats.org/drawingml/2006/table">
            <a:tbl>
              <a:tblPr firstRow="1" bandRow="1">
                <a:tableStyleId>{5C22544A-7EE6-4342-B048-85BDC9FD1C3A}</a:tableStyleId>
              </a:tblPr>
              <a:tblGrid>
                <a:gridCol w="2173209">
                  <a:extLst>
                    <a:ext uri="{9D8B030D-6E8A-4147-A177-3AD203B41FA5}">
                      <a16:colId xmlns:a16="http://schemas.microsoft.com/office/drawing/2014/main" val="20000"/>
                    </a:ext>
                  </a:extLst>
                </a:gridCol>
                <a:gridCol w="2173209">
                  <a:extLst>
                    <a:ext uri="{9D8B030D-6E8A-4147-A177-3AD203B41FA5}">
                      <a16:colId xmlns:a16="http://schemas.microsoft.com/office/drawing/2014/main" val="20001"/>
                    </a:ext>
                  </a:extLst>
                </a:gridCol>
                <a:gridCol w="2173209">
                  <a:extLst>
                    <a:ext uri="{9D8B030D-6E8A-4147-A177-3AD203B41FA5}">
                      <a16:colId xmlns:a16="http://schemas.microsoft.com/office/drawing/2014/main" val="20002"/>
                    </a:ext>
                  </a:extLst>
                </a:gridCol>
                <a:gridCol w="2173209">
                  <a:extLst>
                    <a:ext uri="{9D8B030D-6E8A-4147-A177-3AD203B41FA5}">
                      <a16:colId xmlns:a16="http://schemas.microsoft.com/office/drawing/2014/main" val="20003"/>
                    </a:ext>
                  </a:extLst>
                </a:gridCol>
              </a:tblGrid>
              <a:tr h="436089">
                <a:tc>
                  <a:txBody>
                    <a:bodyPr/>
                    <a:lstStyle/>
                    <a:p>
                      <a:endParaRPr lang="en-US" sz="1600" dirty="0"/>
                    </a:p>
                  </a:txBody>
                  <a:tcPr marL="91433" marR="91433" marT="45723" marB="45723"/>
                </a:tc>
                <a:tc>
                  <a:txBody>
                    <a:bodyPr/>
                    <a:lstStyle/>
                    <a:p>
                      <a:pPr algn="ctr"/>
                      <a:r>
                        <a:rPr lang="en-GB" sz="1600" dirty="0"/>
                        <a:t>A</a:t>
                      </a:r>
                      <a:endParaRPr lang="en-US" sz="1600" dirty="0"/>
                    </a:p>
                  </a:txBody>
                  <a:tcPr marL="91433" marR="91433" marT="45723" marB="45723"/>
                </a:tc>
                <a:tc>
                  <a:txBody>
                    <a:bodyPr/>
                    <a:lstStyle/>
                    <a:p>
                      <a:pPr algn="ctr"/>
                      <a:r>
                        <a:rPr lang="en-US" sz="1600" dirty="0"/>
                        <a:t>B</a:t>
                      </a:r>
                    </a:p>
                  </a:txBody>
                  <a:tcPr marL="91433" marR="91433" marT="45723" marB="45723"/>
                </a:tc>
                <a:tc>
                  <a:txBody>
                    <a:bodyPr/>
                    <a:lstStyle/>
                    <a:p>
                      <a:pPr algn="ctr"/>
                      <a:r>
                        <a:rPr lang="en-US" sz="1600" dirty="0"/>
                        <a:t>C</a:t>
                      </a:r>
                    </a:p>
                  </a:txBody>
                  <a:tcPr marL="91433" marR="91433" marT="45723" marB="45723"/>
                </a:tc>
                <a:extLst>
                  <a:ext uri="{0D108BD9-81ED-4DB2-BD59-A6C34878D82A}">
                    <a16:rowId xmlns:a16="http://schemas.microsoft.com/office/drawing/2014/main" val="10000"/>
                  </a:ext>
                </a:extLst>
              </a:tr>
              <a:tr h="1859378">
                <a:tc>
                  <a:txBody>
                    <a:bodyPr/>
                    <a:lstStyle/>
                    <a:p>
                      <a:r>
                        <a:rPr lang="en-US" sz="2000" b="1" dirty="0"/>
                        <a:t>Section 1</a:t>
                      </a:r>
                    </a:p>
                    <a:p>
                      <a:r>
                        <a:rPr lang="en-US" sz="1600" b="1" dirty="0">
                          <a:solidFill>
                            <a:srgbClr val="FF0000"/>
                          </a:solidFill>
                        </a:rPr>
                        <a:t>Students must choose at least one from this section</a:t>
                      </a:r>
                    </a:p>
                  </a:txBody>
                  <a:tcPr marL="91433" marR="91433" marT="45723" marB="45723"/>
                </a:tc>
                <a:tc>
                  <a:txBody>
                    <a:bodyPr/>
                    <a:lstStyle/>
                    <a:p>
                      <a:r>
                        <a:rPr lang="en-GB" sz="1800" kern="1200" dirty="0">
                          <a:solidFill>
                            <a:schemeClr val="dk1"/>
                          </a:solidFill>
                          <a:effectLst/>
                          <a:latin typeface="+mn-lt"/>
                          <a:ea typeface="+mn-ea"/>
                          <a:cs typeface="+mn-cs"/>
                        </a:rPr>
                        <a:t>Geography </a:t>
                      </a:r>
                    </a:p>
                    <a:p>
                      <a:r>
                        <a:rPr lang="en-GB" sz="1800" kern="1200" dirty="0">
                          <a:solidFill>
                            <a:schemeClr val="dk1"/>
                          </a:solidFill>
                          <a:effectLst/>
                          <a:latin typeface="+mn-lt"/>
                          <a:ea typeface="+mn-ea"/>
                          <a:cs typeface="+mn-cs"/>
                        </a:rPr>
                        <a:t>History</a:t>
                      </a:r>
                    </a:p>
                    <a:p>
                      <a:r>
                        <a:rPr lang="en-GB" sz="1800" kern="1200" dirty="0" smtClean="0">
                          <a:solidFill>
                            <a:schemeClr val="dk1"/>
                          </a:solidFill>
                          <a:effectLst/>
                          <a:latin typeface="+mn-lt"/>
                          <a:ea typeface="+mn-ea"/>
                          <a:cs typeface="+mn-cs"/>
                        </a:rPr>
                        <a:t>Spanish</a:t>
                      </a:r>
                      <a:endParaRPr lang="en-US" sz="1800" dirty="0"/>
                    </a:p>
                    <a:p>
                      <a:endParaRPr lang="en-US" sz="1600" dirty="0"/>
                    </a:p>
                  </a:txBody>
                  <a:tcPr marL="91433" marR="91433"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Geography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History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dk1"/>
                          </a:solidFill>
                          <a:effectLst/>
                          <a:latin typeface="+mn-lt"/>
                          <a:ea typeface="+mn-ea"/>
                          <a:cs typeface="+mn-cs"/>
                        </a:rPr>
                        <a:t>French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L="91433" marR="91433"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Geography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History</a:t>
                      </a:r>
                    </a:p>
                    <a:p>
                      <a:r>
                        <a:rPr lang="en-GB" sz="1800" kern="1200" dirty="0">
                          <a:solidFill>
                            <a:schemeClr val="dk1"/>
                          </a:solidFill>
                          <a:effectLst/>
                          <a:latin typeface="+mn-lt"/>
                          <a:ea typeface="+mn-ea"/>
                          <a:cs typeface="+mn-cs"/>
                        </a:rPr>
                        <a:t>Spanish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p>
                      <a:endParaRPr lang="en-US" sz="1600" dirty="0"/>
                    </a:p>
                  </a:txBody>
                  <a:tcPr marL="91433" marR="91433" marT="45723" marB="45723"/>
                </a:tc>
                <a:extLst>
                  <a:ext uri="{0D108BD9-81ED-4DB2-BD59-A6C34878D82A}">
                    <a16:rowId xmlns:a16="http://schemas.microsoft.com/office/drawing/2014/main" val="10001"/>
                  </a:ext>
                </a:extLst>
              </a:tr>
              <a:tr h="18132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t>Section 2</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rgbClr val="FF0000"/>
                          </a:solidFill>
                        </a:rPr>
                        <a:t>Students may choose up to 2 subjects from this section</a:t>
                      </a:r>
                    </a:p>
                    <a:p>
                      <a:endParaRPr lang="en-US" sz="1600" dirty="0"/>
                    </a:p>
                  </a:txBody>
                  <a:tcPr marL="91433" marR="91433" marT="45723" marB="45723"/>
                </a:tc>
                <a:tc>
                  <a:txBody>
                    <a:bodyPr/>
                    <a:lstStyle/>
                    <a:p>
                      <a:r>
                        <a:rPr lang="en-GB" sz="1600" kern="1200" dirty="0">
                          <a:solidFill>
                            <a:schemeClr val="dk1"/>
                          </a:solidFill>
                          <a:effectLst/>
                          <a:latin typeface="+mn-lt"/>
                          <a:ea typeface="+mn-ea"/>
                          <a:cs typeface="+mn-cs"/>
                        </a:rPr>
                        <a:t>Business St </a:t>
                      </a:r>
                    </a:p>
                    <a:p>
                      <a:r>
                        <a:rPr lang="en-GB" sz="1600" kern="1200" dirty="0">
                          <a:solidFill>
                            <a:schemeClr val="dk1"/>
                          </a:solidFill>
                          <a:effectLst/>
                          <a:latin typeface="+mn-lt"/>
                          <a:ea typeface="+mn-ea"/>
                          <a:cs typeface="+mn-cs"/>
                        </a:rPr>
                        <a:t>Media Studies (</a:t>
                      </a:r>
                      <a:r>
                        <a:rPr lang="en-GB" sz="1600" kern="1200" dirty="0" smtClean="0">
                          <a:solidFill>
                            <a:schemeClr val="dk1"/>
                          </a:solidFill>
                          <a:effectLst/>
                          <a:latin typeface="+mn-lt"/>
                          <a:ea typeface="+mn-ea"/>
                          <a:cs typeface="+mn-cs"/>
                        </a:rPr>
                        <a:t>25)</a:t>
                      </a:r>
                    </a:p>
                    <a:p>
                      <a:r>
                        <a:rPr lang="en-GB" sz="1600" kern="1200" dirty="0" smtClean="0">
                          <a:solidFill>
                            <a:schemeClr val="dk1"/>
                          </a:solidFill>
                          <a:effectLst/>
                          <a:latin typeface="+mn-lt"/>
                          <a:ea typeface="+mn-ea"/>
                          <a:cs typeface="+mn-cs"/>
                        </a:rPr>
                        <a:t>Product </a:t>
                      </a:r>
                      <a:r>
                        <a:rPr lang="en-GB" sz="1600" kern="1200" dirty="0">
                          <a:solidFill>
                            <a:schemeClr val="dk1"/>
                          </a:solidFill>
                          <a:effectLst/>
                          <a:latin typeface="+mn-lt"/>
                          <a:ea typeface="+mn-ea"/>
                          <a:cs typeface="+mn-cs"/>
                        </a:rPr>
                        <a:t>Design </a:t>
                      </a:r>
                    </a:p>
                    <a:p>
                      <a:r>
                        <a:rPr lang="en-GB" sz="1600" kern="1200" dirty="0">
                          <a:solidFill>
                            <a:schemeClr val="dk1"/>
                          </a:solidFill>
                          <a:effectLst/>
                          <a:latin typeface="+mn-lt"/>
                          <a:ea typeface="+mn-ea"/>
                          <a:cs typeface="+mn-cs"/>
                        </a:rPr>
                        <a:t>Textiles</a:t>
                      </a:r>
                    </a:p>
                    <a:p>
                      <a:r>
                        <a:rPr lang="en-GB" sz="1600" kern="1200" dirty="0">
                          <a:solidFill>
                            <a:schemeClr val="dk1"/>
                          </a:solidFill>
                          <a:effectLst/>
                          <a:latin typeface="+mn-lt"/>
                          <a:ea typeface="+mn-ea"/>
                          <a:cs typeface="+mn-cs"/>
                        </a:rPr>
                        <a:t>PE</a:t>
                      </a:r>
                    </a:p>
                  </a:txBody>
                  <a:tcPr marL="91433" marR="91433" marT="45723" marB="45723"/>
                </a:tc>
                <a:tc>
                  <a:txBody>
                    <a:bodyPr/>
                    <a:lstStyle/>
                    <a:p>
                      <a:r>
                        <a:rPr lang="en-GB" sz="1600" kern="1200" dirty="0">
                          <a:solidFill>
                            <a:schemeClr val="dk1"/>
                          </a:solidFill>
                          <a:effectLst/>
                          <a:latin typeface="+mn-lt"/>
                          <a:ea typeface="+mn-ea"/>
                          <a:cs typeface="+mn-cs"/>
                        </a:rPr>
                        <a:t>Art</a:t>
                      </a:r>
                    </a:p>
                    <a:p>
                      <a:r>
                        <a:rPr lang="en-GB" sz="1600" kern="1200" dirty="0">
                          <a:solidFill>
                            <a:schemeClr val="dk1"/>
                          </a:solidFill>
                          <a:effectLst/>
                          <a:latin typeface="+mn-lt"/>
                          <a:ea typeface="+mn-ea"/>
                          <a:cs typeface="+mn-cs"/>
                        </a:rPr>
                        <a:t>Business St </a:t>
                      </a:r>
                    </a:p>
                    <a:p>
                      <a:r>
                        <a:rPr lang="en-GB" sz="1600" kern="1200" dirty="0">
                          <a:solidFill>
                            <a:schemeClr val="dk1"/>
                          </a:solidFill>
                          <a:effectLst/>
                          <a:latin typeface="+mn-lt"/>
                          <a:ea typeface="+mn-ea"/>
                          <a:cs typeface="+mn-cs"/>
                        </a:rPr>
                        <a:t>Food</a:t>
                      </a:r>
                    </a:p>
                    <a:p>
                      <a:r>
                        <a:rPr lang="en-GB" sz="1600" kern="1200" dirty="0">
                          <a:solidFill>
                            <a:schemeClr val="dk1"/>
                          </a:solidFill>
                          <a:effectLst/>
                          <a:latin typeface="+mn-lt"/>
                          <a:ea typeface="+mn-ea"/>
                          <a:cs typeface="+mn-cs"/>
                        </a:rPr>
                        <a:t>Music</a:t>
                      </a:r>
                    </a:p>
                    <a:p>
                      <a:endParaRPr lang="en-US" sz="1600" dirty="0"/>
                    </a:p>
                  </a:txBody>
                  <a:tcPr marL="91433" marR="91433" marT="45723" marB="45723"/>
                </a:tc>
                <a:tc>
                  <a:txBody>
                    <a:bodyPr/>
                    <a:lstStyle/>
                    <a:p>
                      <a:r>
                        <a:rPr lang="en-GB" sz="1600" kern="1200" dirty="0" smtClean="0">
                          <a:solidFill>
                            <a:schemeClr val="dk1"/>
                          </a:solidFill>
                          <a:effectLst/>
                          <a:latin typeface="+mn-lt"/>
                          <a:ea typeface="+mn-ea"/>
                          <a:cs typeface="+mn-cs"/>
                        </a:rPr>
                        <a:t>Music</a:t>
                      </a:r>
                      <a:r>
                        <a:rPr lang="en-GB" sz="1600" kern="1200" baseline="0" dirty="0" smtClean="0">
                          <a:solidFill>
                            <a:schemeClr val="dk1"/>
                          </a:solidFill>
                          <a:effectLst/>
                          <a:latin typeface="+mn-lt"/>
                          <a:ea typeface="+mn-ea"/>
                          <a:cs typeface="+mn-cs"/>
                        </a:rPr>
                        <a:t> </a:t>
                      </a:r>
                      <a:r>
                        <a:rPr lang="en-GB" sz="1600" kern="1200" baseline="0" dirty="0" smtClean="0">
                          <a:solidFill>
                            <a:schemeClr val="dk1"/>
                          </a:solidFill>
                          <a:effectLst/>
                          <a:latin typeface="+mn-lt"/>
                          <a:ea typeface="+mn-ea"/>
                          <a:cs typeface="+mn-cs"/>
                        </a:rPr>
                        <a:t>Tech BTEC (15)</a:t>
                      </a:r>
                      <a:endParaRPr lang="en-GB" sz="1600" kern="1200" baseline="0" dirty="0" smtClean="0">
                        <a:solidFill>
                          <a:schemeClr val="dk1"/>
                        </a:solidFill>
                        <a:effectLst/>
                        <a:latin typeface="+mn-lt"/>
                        <a:ea typeface="+mn-ea"/>
                        <a:cs typeface="+mn-cs"/>
                      </a:endParaRPr>
                    </a:p>
                    <a:p>
                      <a:r>
                        <a:rPr lang="en-GB" sz="1600" kern="1200" dirty="0" smtClean="0">
                          <a:solidFill>
                            <a:schemeClr val="dk1"/>
                          </a:solidFill>
                          <a:effectLst/>
                          <a:latin typeface="+mn-lt"/>
                          <a:ea typeface="+mn-ea"/>
                          <a:cs typeface="+mn-cs"/>
                        </a:rPr>
                        <a:t>Health</a:t>
                      </a:r>
                      <a:r>
                        <a:rPr lang="en-GB" sz="1600" kern="1200" dirty="0">
                          <a:solidFill>
                            <a:schemeClr val="dk1"/>
                          </a:solidFill>
                          <a:effectLst/>
                          <a:latin typeface="+mn-lt"/>
                          <a:ea typeface="+mn-ea"/>
                          <a:cs typeface="+mn-cs"/>
                        </a:rPr>
                        <a:t>&amp; Social Care (BTEC) </a:t>
                      </a:r>
                    </a:p>
                    <a:p>
                      <a:r>
                        <a:rPr lang="en-GB" sz="1600" kern="1200" dirty="0" smtClean="0">
                          <a:solidFill>
                            <a:schemeClr val="dk1"/>
                          </a:solidFill>
                          <a:effectLst/>
                          <a:latin typeface="+mn-lt"/>
                          <a:ea typeface="+mn-ea"/>
                          <a:cs typeface="+mn-cs"/>
                        </a:rPr>
                        <a:t>ICT(BTEC</a:t>
                      </a:r>
                      <a:r>
                        <a:rPr lang="en-GB" sz="1600" kern="1200" dirty="0">
                          <a:solidFill>
                            <a:schemeClr val="dk1"/>
                          </a:solidFill>
                          <a:effectLst/>
                          <a:latin typeface="+mn-lt"/>
                          <a:ea typeface="+mn-ea"/>
                          <a:cs typeface="+mn-cs"/>
                        </a:rPr>
                        <a:t>) </a:t>
                      </a:r>
                    </a:p>
                    <a:p>
                      <a:r>
                        <a:rPr lang="en-GB" sz="1600" kern="1200" dirty="0">
                          <a:solidFill>
                            <a:schemeClr val="dk1"/>
                          </a:solidFill>
                          <a:effectLst/>
                          <a:latin typeface="+mn-lt"/>
                          <a:ea typeface="+mn-ea"/>
                          <a:cs typeface="+mn-cs"/>
                        </a:rPr>
                        <a:t>Drama</a:t>
                      </a:r>
                    </a:p>
                  </a:txBody>
                  <a:tcPr marL="91433" marR="91433" marT="45723" marB="45723"/>
                </a:tc>
                <a:extLst>
                  <a:ext uri="{0D108BD9-81ED-4DB2-BD59-A6C34878D82A}">
                    <a16:rowId xmlns:a16="http://schemas.microsoft.com/office/drawing/2014/main" val="10002"/>
                  </a:ext>
                </a:extLst>
              </a:tr>
              <a:tr h="1057295">
                <a:tc>
                  <a:txBody>
                    <a:bodyPr/>
                    <a:lstStyle/>
                    <a:p>
                      <a:endParaRPr lang="en-US" sz="1600" dirty="0"/>
                    </a:p>
                  </a:txBody>
                  <a:tcPr marL="91433" marR="91433"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err="1">
                          <a:solidFill>
                            <a:schemeClr val="tx1"/>
                          </a:solidFill>
                          <a:latin typeface="+mn-lt"/>
                          <a:ea typeface="+mn-ea"/>
                          <a:cs typeface="+mn-cs"/>
                        </a:rPr>
                        <a:t>EAL</a:t>
                      </a:r>
                      <a:r>
                        <a:rPr lang="en-GB" sz="1600" kern="1200" dirty="0">
                          <a:solidFill>
                            <a:schemeClr val="tx1"/>
                          </a:solidFill>
                          <a:latin typeface="+mn-lt"/>
                          <a:ea typeface="+mn-ea"/>
                          <a:cs typeface="+mn-cs"/>
                        </a:rPr>
                        <a:t>  support</a:t>
                      </a:r>
                      <a:endParaRPr lang="en-US" sz="1600" dirty="0"/>
                    </a:p>
                  </a:txBody>
                  <a:tcPr marL="91433" marR="91433"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EAL  support</a:t>
                      </a:r>
                      <a:endParaRPr lang="en-US" sz="1600" dirty="0"/>
                    </a:p>
                  </a:txBody>
                  <a:tcPr marL="91433" marR="91433"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HSD/SEN support</a:t>
                      </a:r>
                      <a:endParaRPr lang="en-US" sz="16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latin typeface="+mn-lt"/>
                          <a:ea typeface="+mn-ea"/>
                          <a:cs typeface="+mn-cs"/>
                        </a:rPr>
                        <a:t>EAL  support</a:t>
                      </a:r>
                      <a:endParaRPr lang="en-US" sz="1600" dirty="0"/>
                    </a:p>
                  </a:txBody>
                  <a:tcPr marL="91433" marR="91433" marT="45723" marB="45723"/>
                </a:tc>
                <a:extLst>
                  <a:ext uri="{0D108BD9-81ED-4DB2-BD59-A6C34878D82A}">
                    <a16:rowId xmlns:a16="http://schemas.microsoft.com/office/drawing/2014/main" val="10003"/>
                  </a:ext>
                </a:extLst>
              </a:tr>
              <a:tr h="622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dk1"/>
                          </a:solidFill>
                          <a:latin typeface="+mn-lt"/>
                          <a:ea typeface="+mn-ea"/>
                          <a:cs typeface="Times New Roman" pitchFamily="18" charset="0"/>
                        </a:rPr>
                        <a:t>Choose 1 subject from each block</a:t>
                      </a:r>
                      <a:endParaRPr lang="en-US" sz="1600" dirty="0"/>
                    </a:p>
                  </a:txBody>
                  <a:tcPr marL="91433" marR="91433" marT="45723" marB="45723"/>
                </a:tc>
                <a:tc>
                  <a:txBody>
                    <a:bodyPr/>
                    <a:lstStyle/>
                    <a:p>
                      <a:endParaRPr lang="en-US" sz="1600" dirty="0"/>
                    </a:p>
                  </a:txBody>
                  <a:tcPr marL="91433" marR="91433" marT="45723" marB="45723"/>
                </a:tc>
                <a:tc>
                  <a:txBody>
                    <a:bodyPr/>
                    <a:lstStyle/>
                    <a:p>
                      <a:endParaRPr lang="en-US" sz="1600" dirty="0"/>
                    </a:p>
                  </a:txBody>
                  <a:tcPr marL="91433" marR="91433" marT="45723" marB="45723"/>
                </a:tc>
                <a:tc>
                  <a:txBody>
                    <a:bodyPr/>
                    <a:lstStyle/>
                    <a:p>
                      <a:endParaRPr lang="en-US" sz="1600" dirty="0"/>
                    </a:p>
                  </a:txBody>
                  <a:tcPr marL="91433" marR="91433" marT="45723" marB="45723"/>
                </a:tc>
                <a:extLst>
                  <a:ext uri="{0D108BD9-81ED-4DB2-BD59-A6C34878D82A}">
                    <a16:rowId xmlns:a16="http://schemas.microsoft.com/office/drawing/2014/main" val="10004"/>
                  </a:ext>
                </a:extLst>
              </a:tr>
              <a:tr h="5791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Times New Roman" pitchFamily="18" charset="0"/>
                        </a:rPr>
                        <a:t> </a:t>
                      </a:r>
                      <a:r>
                        <a:rPr lang="en-US" sz="1600" b="1" kern="1200" dirty="0">
                          <a:solidFill>
                            <a:schemeClr val="dk1"/>
                          </a:solidFill>
                          <a:latin typeface="+mn-lt"/>
                          <a:ea typeface="+mn-ea"/>
                          <a:cs typeface="Times New Roman" pitchFamily="18" charset="0"/>
                        </a:rPr>
                        <a:t>Reserve</a:t>
                      </a:r>
                      <a:endParaRPr lang="en-US" sz="1200" b="1" kern="1200" dirty="0">
                        <a:solidFill>
                          <a:schemeClr val="dk1"/>
                        </a:solidFill>
                        <a:latin typeface="+mn-lt"/>
                        <a:ea typeface="+mn-ea"/>
                        <a:cs typeface="Times New Roman" pitchFamily="18" charset="0"/>
                      </a:endParaRPr>
                    </a:p>
                    <a:p>
                      <a:endParaRPr lang="en-US" sz="1600" dirty="0"/>
                    </a:p>
                  </a:txBody>
                  <a:tcPr marL="91433" marR="91433" marT="45723" marB="45723"/>
                </a:tc>
                <a:tc>
                  <a:txBody>
                    <a:bodyPr/>
                    <a:lstStyle/>
                    <a:p>
                      <a:endParaRPr lang="en-US" sz="1600" dirty="0"/>
                    </a:p>
                  </a:txBody>
                  <a:tcPr marL="91433" marR="91433" marT="45723" marB="45723"/>
                </a:tc>
                <a:tc>
                  <a:txBody>
                    <a:bodyPr/>
                    <a:lstStyle/>
                    <a:p>
                      <a:endParaRPr lang="en-US" sz="1600" dirty="0"/>
                    </a:p>
                  </a:txBody>
                  <a:tcPr marL="91433" marR="91433" marT="45723" marB="45723"/>
                </a:tc>
                <a:tc>
                  <a:txBody>
                    <a:bodyPr/>
                    <a:lstStyle/>
                    <a:p>
                      <a:endParaRPr lang="en-US" sz="1600" dirty="0"/>
                    </a:p>
                  </a:txBody>
                  <a:tcPr marL="91433" marR="91433" marT="45723" marB="45723"/>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a:extLst>
              <a:ext uri="{FF2B5EF4-FFF2-40B4-BE49-F238E27FC236}">
                <a16:creationId xmlns:a16="http://schemas.microsoft.com/office/drawing/2014/main" id="{AA838A2D-9DCD-C754-A36C-BB5545C3ADE3}"/>
              </a:ext>
            </a:extLst>
          </p:cNvPr>
          <p:cNvSpPr>
            <a:spLocks noGrp="1" noChangeArrowheads="1"/>
          </p:cNvSpPr>
          <p:nvPr>
            <p:ph type="title"/>
          </p:nvPr>
        </p:nvSpPr>
        <p:spPr>
          <a:xfrm>
            <a:off x="1143000" y="446088"/>
            <a:ext cx="7772400" cy="762000"/>
          </a:xfrm>
        </p:spPr>
        <p:txBody>
          <a:bodyPr/>
          <a:lstStyle/>
          <a:p>
            <a:pPr eaLnBrk="1" hangingPunct="1"/>
            <a:endParaRPr lang="en-GB" altLang="en-US"/>
          </a:p>
        </p:txBody>
      </p:sp>
      <p:sp>
        <p:nvSpPr>
          <p:cNvPr id="14339" name="Rectangle 1027">
            <a:extLst>
              <a:ext uri="{FF2B5EF4-FFF2-40B4-BE49-F238E27FC236}">
                <a16:creationId xmlns:a16="http://schemas.microsoft.com/office/drawing/2014/main" id="{E44239A1-F1E5-61AC-D7AE-5A35BC22713F}"/>
              </a:ext>
            </a:extLst>
          </p:cNvPr>
          <p:cNvSpPr>
            <a:spLocks noGrp="1" noChangeArrowheads="1"/>
          </p:cNvSpPr>
          <p:nvPr>
            <p:ph idx="1"/>
          </p:nvPr>
        </p:nvSpPr>
        <p:spPr>
          <a:xfrm>
            <a:off x="1066800" y="1439863"/>
            <a:ext cx="7848600" cy="4656137"/>
          </a:xfrm>
        </p:spPr>
        <p:txBody>
          <a:bodyPr/>
          <a:lstStyle/>
          <a:p>
            <a:pPr eaLnBrk="1" hangingPunct="1">
              <a:lnSpc>
                <a:spcPct val="80000"/>
              </a:lnSpc>
              <a:buFontTx/>
              <a:buNone/>
            </a:pPr>
            <a:endParaRPr lang="en-GB" altLang="en-US" sz="2000" dirty="0"/>
          </a:p>
          <a:p>
            <a:pPr eaLnBrk="1" hangingPunct="1">
              <a:lnSpc>
                <a:spcPct val="80000"/>
              </a:lnSpc>
            </a:pPr>
            <a:r>
              <a:rPr lang="en-GB" altLang="en-US" sz="2800" b="1" dirty="0"/>
              <a:t>Students selecting Media Studies </a:t>
            </a:r>
            <a:r>
              <a:rPr lang="en-GB" altLang="en-US" sz="2800" b="1" dirty="0" smtClean="0"/>
              <a:t>and Music Technology must </a:t>
            </a:r>
            <a:r>
              <a:rPr lang="en-GB" altLang="en-US" sz="2800" b="1" dirty="0"/>
              <a:t>complete the  task  </a:t>
            </a:r>
            <a:r>
              <a:rPr lang="en-GB" altLang="en-US" sz="2800" dirty="0" smtClean="0"/>
              <a:t>if </a:t>
            </a:r>
            <a:r>
              <a:rPr lang="en-GB" altLang="en-US" sz="2800" dirty="0"/>
              <a:t>they wish to be considered for this option.  </a:t>
            </a:r>
          </a:p>
          <a:p>
            <a:pPr marL="0" indent="0" eaLnBrk="1" hangingPunct="1">
              <a:lnSpc>
                <a:spcPct val="80000"/>
              </a:lnSpc>
              <a:buNone/>
            </a:pPr>
            <a:r>
              <a:rPr lang="en-GB" altLang="en-US" sz="2800" i="1" dirty="0"/>
              <a:t>     Please do not select </a:t>
            </a:r>
            <a:r>
              <a:rPr lang="en-GB" altLang="en-US" sz="2800" i="1" dirty="0" smtClean="0"/>
              <a:t>these as </a:t>
            </a:r>
            <a:r>
              <a:rPr lang="en-GB" altLang="en-US" sz="2800" i="1" dirty="0"/>
              <a:t>a reserve option.</a:t>
            </a:r>
          </a:p>
          <a:p>
            <a:pPr eaLnBrk="1" hangingPunct="1">
              <a:lnSpc>
                <a:spcPct val="80000"/>
              </a:lnSpc>
            </a:pPr>
            <a:endParaRPr lang="en-GB" altLang="en-US" sz="2000" b="1" dirty="0"/>
          </a:p>
          <a:p>
            <a:pPr eaLnBrk="1" hangingPunct="1">
              <a:lnSpc>
                <a:spcPct val="80000"/>
              </a:lnSpc>
              <a:buFontTx/>
              <a:buNone/>
            </a:pPr>
            <a:endParaRPr lang="en-GB" altLang="en-US" sz="2000" b="1" dirty="0"/>
          </a:p>
          <a:p>
            <a:pPr eaLnBrk="1" hangingPunct="1">
              <a:lnSpc>
                <a:spcPct val="80000"/>
              </a:lnSpc>
            </a:pPr>
            <a:r>
              <a:rPr lang="en-GB" altLang="en-US" sz="2800" b="1" dirty="0"/>
              <a:t>The support options </a:t>
            </a:r>
            <a:r>
              <a:rPr lang="en-GB" altLang="en-US" sz="2800" dirty="0"/>
              <a:t>are offered to students who, following guidance from the learning support  department, would benefit from increased support and a reduced number of GCSEs</a:t>
            </a:r>
          </a:p>
          <a:p>
            <a:pPr eaLnBrk="1" hangingPunct="1">
              <a:lnSpc>
                <a:spcPct val="80000"/>
              </a:lnSpc>
            </a:pPr>
            <a:endParaRPr lang="en-GB" alt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FDD2-6D06-596C-6965-ED55F6B66BA4}"/>
              </a:ext>
            </a:extLst>
          </p:cNvPr>
          <p:cNvSpPr>
            <a:spLocks noGrp="1"/>
          </p:cNvSpPr>
          <p:nvPr>
            <p:ph type="ctrTitle"/>
          </p:nvPr>
        </p:nvSpPr>
        <p:spPr>
          <a:xfrm>
            <a:off x="201849" y="969449"/>
            <a:ext cx="6858000" cy="712221"/>
          </a:xfrm>
        </p:spPr>
        <p:txBody>
          <a:bodyPr/>
          <a:lstStyle/>
          <a:p>
            <a:pPr algn="l"/>
            <a:r>
              <a:rPr lang="en-AE" b="1" dirty="0" smtClean="0">
                <a:solidFill>
                  <a:srgbClr val="7030A0"/>
                </a:solidFill>
                <a:latin typeface="Avenir Black" panose="02000503020000020003" pitchFamily="2" charset="0"/>
              </a:rPr>
              <a:t>Media Studies: The </a:t>
            </a:r>
            <a:r>
              <a:rPr lang="en-AE" b="1" dirty="0">
                <a:solidFill>
                  <a:srgbClr val="7030A0"/>
                </a:solidFill>
                <a:latin typeface="Avenir Black" panose="02000503020000020003" pitchFamily="2" charset="0"/>
              </a:rPr>
              <a:t>Task</a:t>
            </a:r>
          </a:p>
        </p:txBody>
      </p:sp>
      <p:sp>
        <p:nvSpPr>
          <p:cNvPr id="3" name="Subtitle 2">
            <a:extLst>
              <a:ext uri="{FF2B5EF4-FFF2-40B4-BE49-F238E27FC236}">
                <a16:creationId xmlns:a16="http://schemas.microsoft.com/office/drawing/2014/main" id="{B39B9011-9D8B-EA26-B981-445D88B82355}"/>
              </a:ext>
            </a:extLst>
          </p:cNvPr>
          <p:cNvSpPr>
            <a:spLocks noGrp="1"/>
          </p:cNvSpPr>
          <p:nvPr>
            <p:ph type="subTitle" idx="1"/>
          </p:nvPr>
        </p:nvSpPr>
        <p:spPr>
          <a:xfrm>
            <a:off x="289397" y="1895349"/>
            <a:ext cx="7327361" cy="3499855"/>
          </a:xfrm>
        </p:spPr>
        <p:txBody>
          <a:bodyPr>
            <a:normAutofit/>
          </a:bodyPr>
          <a:lstStyle/>
          <a:p>
            <a:pPr algn="l"/>
            <a:r>
              <a:rPr lang="en-AE" sz="2400" dirty="0">
                <a:latin typeface="Avenir Medium" panose="02000503020000020003" pitchFamily="2" charset="0"/>
              </a:rPr>
              <a:t>Only </a:t>
            </a:r>
            <a:r>
              <a:rPr lang="en-AE" sz="3600" dirty="0">
                <a:latin typeface="Avenir Medium" panose="02000503020000020003" pitchFamily="2" charset="0"/>
              </a:rPr>
              <a:t>25</a:t>
            </a:r>
            <a:r>
              <a:rPr lang="en-AE" sz="2400" dirty="0">
                <a:latin typeface="Avenir Medium" panose="02000503020000020003" pitchFamily="2" charset="0"/>
              </a:rPr>
              <a:t> spaces </a:t>
            </a:r>
            <a:r>
              <a:rPr lang="en-GB" sz="2400" dirty="0">
                <a:latin typeface="Avenir Medium" panose="02000503020000020003" pitchFamily="2" charset="0"/>
              </a:rPr>
              <a:t>in GCSE Media for September</a:t>
            </a:r>
          </a:p>
          <a:p>
            <a:pPr algn="l"/>
            <a:endParaRPr lang="en-GB" sz="2400" dirty="0">
              <a:latin typeface="Avenir Medium" panose="02000503020000020003" pitchFamily="2" charset="0"/>
            </a:endParaRPr>
          </a:p>
          <a:p>
            <a:pPr algn="l"/>
            <a:r>
              <a:rPr lang="en-GB" sz="2400" dirty="0">
                <a:latin typeface="Avenir Medium" panose="02000503020000020003" pitchFamily="2" charset="0"/>
              </a:rPr>
              <a:t>Each student will need to complete a task to be considered for entry. The task will be reviewed and places will be awarded. </a:t>
            </a:r>
          </a:p>
          <a:p>
            <a:pPr algn="l"/>
            <a:endParaRPr lang="en-GB" sz="2400" dirty="0">
              <a:latin typeface="Avenir Medium" panose="02000503020000020003" pitchFamily="2" charset="0"/>
            </a:endParaRPr>
          </a:p>
          <a:p>
            <a:pPr algn="l"/>
            <a:r>
              <a:rPr lang="en-GB" sz="2400" dirty="0">
                <a:latin typeface="Avenir Medium" panose="02000503020000020003" pitchFamily="2" charset="0"/>
              </a:rPr>
              <a:t>No Task = No Entry.</a:t>
            </a:r>
          </a:p>
          <a:p>
            <a:pPr algn="l"/>
            <a:endParaRPr lang="en-GB" sz="2400" dirty="0">
              <a:latin typeface="Avenir Medium" panose="02000503020000020003" pitchFamily="2" charset="0"/>
            </a:endParaRPr>
          </a:p>
          <a:p>
            <a:pPr algn="l"/>
            <a:r>
              <a:rPr lang="en-GB" sz="2400" dirty="0">
                <a:latin typeface="Avenir Medium" panose="02000503020000020003" pitchFamily="2" charset="0"/>
              </a:rPr>
              <a:t>Potential will be valued.</a:t>
            </a:r>
          </a:p>
          <a:p>
            <a:pPr algn="l"/>
            <a:endParaRPr lang="en-GB" sz="2400" dirty="0">
              <a:latin typeface="Avenir Medium" panose="02000503020000020003" pitchFamily="2" charset="0"/>
            </a:endParaRPr>
          </a:p>
          <a:p>
            <a:pPr algn="l"/>
            <a:endParaRPr lang="en-AE" sz="2400" dirty="0">
              <a:latin typeface="Avenir Medium" panose="02000503020000020003" pitchFamily="2" charset="0"/>
            </a:endParaRPr>
          </a:p>
        </p:txBody>
      </p:sp>
      <p:pic>
        <p:nvPicPr>
          <p:cNvPr id="7" name="Picture 6">
            <a:extLst>
              <a:ext uri="{FF2B5EF4-FFF2-40B4-BE49-F238E27FC236}">
                <a16:creationId xmlns:a16="http://schemas.microsoft.com/office/drawing/2014/main" id="{36F34ED6-A569-3B8B-1E87-E036D411E0EC}"/>
              </a:ext>
            </a:extLst>
          </p:cNvPr>
          <p:cNvPicPr>
            <a:picLocks noChangeAspect="1"/>
          </p:cNvPicPr>
          <p:nvPr/>
        </p:nvPicPr>
        <p:blipFill>
          <a:blip r:embed="rId2"/>
          <a:stretch>
            <a:fillRect/>
          </a:stretch>
        </p:blipFill>
        <p:spPr>
          <a:xfrm>
            <a:off x="7706662" y="857251"/>
            <a:ext cx="1437338" cy="1016903"/>
          </a:xfrm>
          <a:prstGeom prst="rect">
            <a:avLst/>
          </a:prstGeom>
        </p:spPr>
      </p:pic>
    </p:spTree>
    <p:extLst>
      <p:ext uri="{BB962C8B-B14F-4D97-AF65-F5344CB8AC3E}">
        <p14:creationId xmlns:p14="http://schemas.microsoft.com/office/powerpoint/2010/main" val="3435415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FDD2-6D06-596C-6965-ED55F6B66BA4}"/>
              </a:ext>
            </a:extLst>
          </p:cNvPr>
          <p:cNvSpPr>
            <a:spLocks noGrp="1"/>
          </p:cNvSpPr>
          <p:nvPr>
            <p:ph type="ctrTitle"/>
          </p:nvPr>
        </p:nvSpPr>
        <p:spPr>
          <a:xfrm>
            <a:off x="201849" y="969449"/>
            <a:ext cx="6858000" cy="712221"/>
          </a:xfrm>
        </p:spPr>
        <p:txBody>
          <a:bodyPr/>
          <a:lstStyle/>
          <a:p>
            <a:pPr algn="l"/>
            <a:r>
              <a:rPr lang="en-AE" b="1" dirty="0">
                <a:solidFill>
                  <a:srgbClr val="7030A0"/>
                </a:solidFill>
                <a:latin typeface="Avenir Black" panose="02000503020000020003" pitchFamily="2" charset="0"/>
              </a:rPr>
              <a:t>The Task</a:t>
            </a:r>
          </a:p>
        </p:txBody>
      </p:sp>
      <p:sp>
        <p:nvSpPr>
          <p:cNvPr id="3" name="Subtitle 2">
            <a:extLst>
              <a:ext uri="{FF2B5EF4-FFF2-40B4-BE49-F238E27FC236}">
                <a16:creationId xmlns:a16="http://schemas.microsoft.com/office/drawing/2014/main" id="{B39B9011-9D8B-EA26-B981-445D88B82355}"/>
              </a:ext>
            </a:extLst>
          </p:cNvPr>
          <p:cNvSpPr>
            <a:spLocks noGrp="1"/>
          </p:cNvSpPr>
          <p:nvPr>
            <p:ph type="subTitle" idx="1"/>
          </p:nvPr>
        </p:nvSpPr>
        <p:spPr>
          <a:xfrm>
            <a:off x="289397" y="1895349"/>
            <a:ext cx="7181445" cy="3499855"/>
          </a:xfrm>
        </p:spPr>
        <p:txBody>
          <a:bodyPr>
            <a:normAutofit/>
          </a:bodyPr>
          <a:lstStyle/>
          <a:p>
            <a:pPr algn="l"/>
            <a:r>
              <a:rPr lang="en-GB" sz="2400" b="1" dirty="0">
                <a:latin typeface="Avenir Medium" panose="02000503020000020003" pitchFamily="2" charset="0"/>
              </a:rPr>
              <a:t>Part 1</a:t>
            </a:r>
            <a:r>
              <a:rPr lang="en-GB" sz="2400" dirty="0">
                <a:latin typeface="Avenir Medium" panose="02000503020000020003" pitchFamily="2" charset="0"/>
              </a:rPr>
              <a:t> – Film Poster Design	</a:t>
            </a:r>
          </a:p>
          <a:p>
            <a:pPr algn="l"/>
            <a:r>
              <a:rPr lang="en-GB" sz="2400" dirty="0">
                <a:latin typeface="Avenir Medium" panose="02000503020000020003" pitchFamily="2" charset="0"/>
              </a:rPr>
              <a:t>	- Must be an original idea</a:t>
            </a:r>
          </a:p>
          <a:p>
            <a:pPr algn="l"/>
            <a:r>
              <a:rPr lang="en-GB" sz="2400" dirty="0">
                <a:latin typeface="Avenir Medium" panose="02000503020000020003" pitchFamily="2" charset="0"/>
              </a:rPr>
              <a:t>	- Hand drawn or computer based</a:t>
            </a:r>
          </a:p>
          <a:p>
            <a:pPr algn="l"/>
            <a:endParaRPr lang="en-GB" sz="2400" dirty="0">
              <a:latin typeface="Avenir Medium" panose="02000503020000020003" pitchFamily="2" charset="0"/>
            </a:endParaRPr>
          </a:p>
          <a:p>
            <a:pPr algn="l"/>
            <a:r>
              <a:rPr lang="en-GB" sz="2400" b="1" dirty="0">
                <a:latin typeface="Avenir Medium" panose="02000503020000020003" pitchFamily="2" charset="0"/>
              </a:rPr>
              <a:t>Part 2</a:t>
            </a:r>
            <a:r>
              <a:rPr lang="en-GB" sz="2400" dirty="0">
                <a:latin typeface="Avenir Medium" panose="02000503020000020003" pitchFamily="2" charset="0"/>
              </a:rPr>
              <a:t> – Film/TV Review</a:t>
            </a:r>
          </a:p>
          <a:p>
            <a:pPr algn="l"/>
            <a:r>
              <a:rPr lang="en-GB" sz="2400" dirty="0">
                <a:latin typeface="Avenir Medium" panose="02000503020000020003" pitchFamily="2" charset="0"/>
              </a:rPr>
              <a:t>	- 500 words </a:t>
            </a:r>
          </a:p>
          <a:p>
            <a:pPr algn="l"/>
            <a:r>
              <a:rPr lang="en-GB" sz="2400" dirty="0">
                <a:latin typeface="Avenir Medium" panose="02000503020000020003" pitchFamily="2" charset="0"/>
              </a:rPr>
              <a:t>	- Must be a film or tv show you </a:t>
            </a:r>
          </a:p>
          <a:p>
            <a:pPr algn="l"/>
            <a:r>
              <a:rPr lang="en-GB" sz="2400" dirty="0">
                <a:latin typeface="Avenir Medium" panose="02000503020000020003" pitchFamily="2" charset="0"/>
              </a:rPr>
              <a:t>	  have watched in the last year.</a:t>
            </a:r>
          </a:p>
          <a:p>
            <a:pPr algn="l"/>
            <a:endParaRPr lang="en-GB" sz="2400" dirty="0">
              <a:latin typeface="Avenir Medium" panose="02000503020000020003" pitchFamily="2" charset="0"/>
            </a:endParaRPr>
          </a:p>
          <a:p>
            <a:pPr algn="l"/>
            <a:endParaRPr lang="en-AE" sz="2400" dirty="0">
              <a:latin typeface="Avenir Medium" panose="02000503020000020003" pitchFamily="2" charset="0"/>
            </a:endParaRPr>
          </a:p>
        </p:txBody>
      </p:sp>
      <p:pic>
        <p:nvPicPr>
          <p:cNvPr id="7" name="Picture 6">
            <a:extLst>
              <a:ext uri="{FF2B5EF4-FFF2-40B4-BE49-F238E27FC236}">
                <a16:creationId xmlns:a16="http://schemas.microsoft.com/office/drawing/2014/main" id="{36F34ED6-A569-3B8B-1E87-E036D411E0EC}"/>
              </a:ext>
            </a:extLst>
          </p:cNvPr>
          <p:cNvPicPr>
            <a:picLocks noChangeAspect="1"/>
          </p:cNvPicPr>
          <p:nvPr/>
        </p:nvPicPr>
        <p:blipFill>
          <a:blip r:embed="rId2"/>
          <a:stretch>
            <a:fillRect/>
          </a:stretch>
        </p:blipFill>
        <p:spPr>
          <a:xfrm>
            <a:off x="7706662" y="857251"/>
            <a:ext cx="1437338" cy="1016903"/>
          </a:xfrm>
          <a:prstGeom prst="rect">
            <a:avLst/>
          </a:prstGeom>
        </p:spPr>
      </p:pic>
      <p:sp>
        <p:nvSpPr>
          <p:cNvPr id="4" name="TextBox 3">
            <a:extLst>
              <a:ext uri="{FF2B5EF4-FFF2-40B4-BE49-F238E27FC236}">
                <a16:creationId xmlns:a16="http://schemas.microsoft.com/office/drawing/2014/main" id="{28EDD718-277B-73EF-AC82-CA4C26B8336C}"/>
              </a:ext>
            </a:extLst>
          </p:cNvPr>
          <p:cNvSpPr txBox="1"/>
          <p:nvPr/>
        </p:nvSpPr>
        <p:spPr>
          <a:xfrm>
            <a:off x="5955759" y="1948657"/>
            <a:ext cx="3030166" cy="3416320"/>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pPr algn="ctr" defTabSz="685800" eaLnBrk="1" fontAlgn="auto" hangingPunct="1">
              <a:spcBef>
                <a:spcPts val="0"/>
              </a:spcBef>
              <a:spcAft>
                <a:spcPts val="0"/>
              </a:spcAft>
            </a:pPr>
            <a:r>
              <a:rPr lang="en-AE" sz="2400" b="1" dirty="0">
                <a:solidFill>
                  <a:prstClr val="black"/>
                </a:solidFill>
                <a:latin typeface="Avenir Black" panose="02000503020000020003" pitchFamily="2" charset="0"/>
              </a:rPr>
              <a:t>DEADLINE:</a:t>
            </a:r>
          </a:p>
          <a:p>
            <a:pPr algn="ctr" defTabSz="685800" eaLnBrk="1" fontAlgn="auto" hangingPunct="1">
              <a:spcBef>
                <a:spcPts val="0"/>
              </a:spcBef>
              <a:spcAft>
                <a:spcPts val="0"/>
              </a:spcAft>
            </a:pPr>
            <a:endParaRPr lang="en-AE" sz="2400" b="1" dirty="0">
              <a:solidFill>
                <a:prstClr val="black"/>
              </a:solidFill>
              <a:latin typeface="Avenir Black" panose="02000503020000020003" pitchFamily="2" charset="0"/>
            </a:endParaRPr>
          </a:p>
          <a:p>
            <a:pPr algn="ctr" defTabSz="685800" eaLnBrk="1" fontAlgn="auto" hangingPunct="1">
              <a:spcBef>
                <a:spcPts val="0"/>
              </a:spcBef>
              <a:spcAft>
                <a:spcPts val="0"/>
              </a:spcAft>
            </a:pPr>
            <a:r>
              <a:rPr lang="en-AE" sz="2400" b="1" dirty="0" smtClean="0">
                <a:solidFill>
                  <a:prstClr val="black"/>
                </a:solidFill>
                <a:latin typeface="Avenir Black" panose="02000503020000020003" pitchFamily="2" charset="0"/>
              </a:rPr>
              <a:t>Wednesday 7</a:t>
            </a:r>
            <a:r>
              <a:rPr lang="en-AE" sz="2400" b="1" baseline="30000" dirty="0" smtClean="0">
                <a:solidFill>
                  <a:prstClr val="black"/>
                </a:solidFill>
                <a:latin typeface="Avenir Black" panose="02000503020000020003" pitchFamily="2" charset="0"/>
              </a:rPr>
              <a:t>th</a:t>
            </a:r>
            <a:r>
              <a:rPr lang="en-AE" sz="2400" b="1" dirty="0" smtClean="0">
                <a:solidFill>
                  <a:prstClr val="black"/>
                </a:solidFill>
                <a:latin typeface="Avenir Black" panose="02000503020000020003" pitchFamily="2" charset="0"/>
              </a:rPr>
              <a:t> FEBRUARY</a:t>
            </a:r>
            <a:endParaRPr lang="en-AE" sz="2400" b="1" dirty="0">
              <a:solidFill>
                <a:prstClr val="black"/>
              </a:solidFill>
              <a:latin typeface="Avenir Black" panose="02000503020000020003" pitchFamily="2" charset="0"/>
            </a:endParaRPr>
          </a:p>
          <a:p>
            <a:pPr algn="ctr" defTabSz="685800" eaLnBrk="1" fontAlgn="auto" hangingPunct="1">
              <a:spcBef>
                <a:spcPts val="0"/>
              </a:spcBef>
              <a:spcAft>
                <a:spcPts val="0"/>
              </a:spcAft>
            </a:pPr>
            <a:endParaRPr lang="en-AE" sz="2400" b="1" dirty="0">
              <a:solidFill>
                <a:prstClr val="black"/>
              </a:solidFill>
              <a:latin typeface="Avenir Black" panose="02000503020000020003" pitchFamily="2" charset="0"/>
            </a:endParaRPr>
          </a:p>
          <a:p>
            <a:pPr algn="ctr" defTabSz="685800" eaLnBrk="1" fontAlgn="auto" hangingPunct="1">
              <a:spcBef>
                <a:spcPts val="0"/>
              </a:spcBef>
              <a:spcAft>
                <a:spcPts val="0"/>
              </a:spcAft>
            </a:pPr>
            <a:r>
              <a:rPr lang="en-AE" sz="2400" b="1" dirty="0">
                <a:solidFill>
                  <a:prstClr val="black"/>
                </a:solidFill>
                <a:latin typeface="Avenir Black" panose="02000503020000020003" pitchFamily="2" charset="0"/>
              </a:rPr>
              <a:t>4pm</a:t>
            </a:r>
          </a:p>
          <a:p>
            <a:pPr algn="ctr" defTabSz="685800" eaLnBrk="1" fontAlgn="auto" hangingPunct="1">
              <a:spcBef>
                <a:spcPts val="0"/>
              </a:spcBef>
              <a:spcAft>
                <a:spcPts val="0"/>
              </a:spcAft>
            </a:pPr>
            <a:endParaRPr lang="en-AE" sz="2400" b="1" dirty="0">
              <a:solidFill>
                <a:prstClr val="black"/>
              </a:solidFill>
              <a:latin typeface="Avenir Black" panose="02000503020000020003" pitchFamily="2" charset="0"/>
            </a:endParaRPr>
          </a:p>
          <a:p>
            <a:pPr algn="ctr" defTabSz="685800" eaLnBrk="1" fontAlgn="auto" hangingPunct="1">
              <a:spcBef>
                <a:spcPts val="0"/>
              </a:spcBef>
              <a:spcAft>
                <a:spcPts val="0"/>
              </a:spcAft>
            </a:pPr>
            <a:r>
              <a:rPr lang="en-GB" sz="2400" b="1" dirty="0">
                <a:solidFill>
                  <a:prstClr val="black"/>
                </a:solidFill>
                <a:latin typeface="Avenir Black" panose="02000503020000020003" pitchFamily="2" charset="0"/>
              </a:rPr>
              <a:t>ONLINE via SATCHEL ONE</a:t>
            </a:r>
            <a:endParaRPr lang="en-AE" sz="2400" b="1" dirty="0">
              <a:solidFill>
                <a:prstClr val="black"/>
              </a:solidFill>
              <a:latin typeface="Avenir Black" panose="02000503020000020003" pitchFamily="2" charset="0"/>
            </a:endParaRPr>
          </a:p>
        </p:txBody>
      </p:sp>
    </p:spTree>
    <p:extLst>
      <p:ext uri="{BB962C8B-B14F-4D97-AF65-F5344CB8AC3E}">
        <p14:creationId xmlns:p14="http://schemas.microsoft.com/office/powerpoint/2010/main" val="2132570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6007090"/>
            <a:ext cx="4572000" cy="4339650"/>
          </a:xfrm>
          <a:prstGeom prst="rect">
            <a:avLst/>
          </a:prstGeom>
        </p:spPr>
        <p:txBody>
          <a:bodyPr>
            <a:spAutoFit/>
          </a:bodyPr>
          <a:lstStyle/>
          <a:p>
            <a:r>
              <a:rPr lang="en-GB" sz="1200" dirty="0"/>
              <a:t>Important information about choosing Music Technology.  Music Technology is a very popular option, unfortunately there are often more students who apply for the subject than we can actually admit onto the course. We can only accept 15 students onto the Music Technology course. As such, if you are considering Music Technology, then you MUST complete the task below and hand it in to Mr Beitlberger in X2 by Friday 28th January at the latest. Mr Beitlberger will read through your work and then advise the school as to whether he thinks you would be a suitable candidate for the course. If the task below is not completed and submitted by Friday 28th January, then Mr Beitlberger will be unlikely to consider you for the course. If you are not sure as to whether you are going to opt for Media Studies or not, we advise you to complete the tasks and hand them to Mr Beitlberger anyway so that should you decide further down the line that you do want to choose the subject, then you will still be in with a chance of attaining a place on the course. </a:t>
            </a:r>
          </a:p>
          <a:p>
            <a:r>
              <a:rPr lang="en-GB" sz="1200" dirty="0"/>
              <a:t>Design a Music Technology poster (can be either hand drawn, painted, collaged, or done on a computer and printed out) on what you think Music Technology is. Make sure the poster looks appealing. Include artists, genres of music that embrace music technology, and Music Technology Software. For this tasks, Mr Beitlberger will be considering the standard of your work, the presentation of your work, and your creative ideas.</a:t>
            </a:r>
          </a:p>
        </p:txBody>
      </p:sp>
      <p:pic>
        <p:nvPicPr>
          <p:cNvPr id="5" name="Picture 4"/>
          <p:cNvPicPr>
            <a:picLocks noChangeAspect="1"/>
          </p:cNvPicPr>
          <p:nvPr/>
        </p:nvPicPr>
        <p:blipFill>
          <a:blip r:embed="rId2"/>
          <a:stretch>
            <a:fillRect/>
          </a:stretch>
        </p:blipFill>
        <p:spPr>
          <a:xfrm>
            <a:off x="925158" y="1258645"/>
            <a:ext cx="7110804" cy="4324574"/>
          </a:xfrm>
          <a:prstGeom prst="rect">
            <a:avLst/>
          </a:prstGeom>
        </p:spPr>
      </p:pic>
    </p:spTree>
    <p:extLst>
      <p:ext uri="{BB962C8B-B14F-4D97-AF65-F5344CB8AC3E}">
        <p14:creationId xmlns:p14="http://schemas.microsoft.com/office/powerpoint/2010/main" val="979426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3509</TotalTime>
  <Words>1670</Words>
  <Application>Microsoft Office PowerPoint</Application>
  <PresentationFormat>On-screen Show (4:3)</PresentationFormat>
  <Paragraphs>388</Paragraphs>
  <Slides>23</Slides>
  <Notes>20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Arial</vt:lpstr>
      <vt:lpstr>Arial Unicode MS</vt:lpstr>
      <vt:lpstr>Avenir Black</vt:lpstr>
      <vt:lpstr>Avenir Medium</vt:lpstr>
      <vt:lpstr>Calibri</vt:lpstr>
      <vt:lpstr>Calibri Light</vt:lpstr>
      <vt:lpstr>Comic Sans MS</vt:lpstr>
      <vt:lpstr>Times New Roman</vt:lpstr>
      <vt:lpstr>Office Theme</vt:lpstr>
      <vt:lpstr>1_Office Theme</vt:lpstr>
      <vt:lpstr>Key Stage 4  Option Choices</vt:lpstr>
      <vt:lpstr>The Core Curriculum</vt:lpstr>
      <vt:lpstr>Option Subjects</vt:lpstr>
      <vt:lpstr>Option Blocks</vt:lpstr>
      <vt:lpstr>PowerPoint Presentation</vt:lpstr>
      <vt:lpstr>PowerPoint Presentation</vt:lpstr>
      <vt:lpstr>Media Studies: The Task</vt:lpstr>
      <vt:lpstr>The Task</vt:lpstr>
      <vt:lpstr>PowerPoint Presentation</vt:lpstr>
      <vt:lpstr>PowerPoint Presentation</vt:lpstr>
      <vt:lpstr>PowerPoint Presentation</vt:lpstr>
      <vt:lpstr>Example 1 11 GCSEs – Ebacc route Ebacc – students will choose Geography or History AND a language </vt:lpstr>
      <vt:lpstr>PowerPoint Presentation</vt:lpstr>
      <vt:lpstr>Example 2 9 GCSEs &amp; 1Btec</vt:lpstr>
      <vt:lpstr>PowerPoint Presentation</vt:lpstr>
      <vt:lpstr>Example 3 8 GCSEs &amp; 1 BTEC</vt:lpstr>
      <vt:lpstr>PowerPoint Presentation</vt:lpstr>
      <vt:lpstr>Vocational courses</vt:lpstr>
      <vt:lpstr>Options Process</vt:lpstr>
      <vt:lpstr>Key advice</vt:lpstr>
      <vt:lpstr>PowerPoint Presentation</vt:lpstr>
      <vt:lpstr>Further Advice</vt:lpstr>
      <vt:lpstr>Options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and Qualifications</dc:title>
  <dc:creator>G Bennett</dc:creator>
  <cp:lastModifiedBy>Lucy Keenan</cp:lastModifiedBy>
  <cp:revision>699</cp:revision>
  <cp:lastPrinted>2023-01-25T08:05:47Z</cp:lastPrinted>
  <dcterms:created xsi:type="dcterms:W3CDTF">2002-02-25T19:33:27Z</dcterms:created>
  <dcterms:modified xsi:type="dcterms:W3CDTF">2024-01-24T14:33:48Z</dcterms:modified>
</cp:coreProperties>
</file>